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350" r:id="rId2"/>
    <p:sldId id="257" r:id="rId3"/>
    <p:sldId id="258" r:id="rId4"/>
    <p:sldId id="322" r:id="rId5"/>
    <p:sldId id="325" r:id="rId6"/>
    <p:sldId id="328" r:id="rId7"/>
    <p:sldId id="326" r:id="rId8"/>
    <p:sldId id="267" r:id="rId9"/>
    <p:sldId id="320" r:id="rId10"/>
    <p:sldId id="321" r:id="rId11"/>
    <p:sldId id="264" r:id="rId12"/>
    <p:sldId id="335" r:id="rId13"/>
    <p:sldId id="336" r:id="rId14"/>
    <p:sldId id="337" r:id="rId15"/>
    <p:sldId id="338" r:id="rId16"/>
    <p:sldId id="339" r:id="rId17"/>
    <p:sldId id="340" r:id="rId18"/>
    <p:sldId id="341" r:id="rId19"/>
    <p:sldId id="342" r:id="rId20"/>
    <p:sldId id="343" r:id="rId21"/>
    <p:sldId id="346" r:id="rId22"/>
    <p:sldId id="344" r:id="rId23"/>
    <p:sldId id="347" r:id="rId24"/>
    <p:sldId id="348" r:id="rId25"/>
    <p:sldId id="345" r:id="rId26"/>
    <p:sldId id="349" r:id="rId27"/>
    <p:sldId id="287" r:id="rId28"/>
  </p:sldIdLst>
  <p:sldSz cx="12192000" cy="6858000"/>
  <p:notesSz cx="6858000" cy="9144000"/>
  <p:embeddedFontLst>
    <p:embeddedFont>
      <p:font typeface="等线" panose="02010600030101010101" pitchFamily="2" charset="-122"/>
      <p:regular r:id="rId30"/>
      <p:bold r:id="rId31"/>
    </p:embeddedFont>
    <p:embeddedFont>
      <p:font typeface="微软雅黑" panose="020B0503020204020204" pitchFamily="34" charset="-122"/>
      <p:regular r:id="rId32"/>
      <p:bold r:id="rId33"/>
    </p:embeddedFont>
    <p:embeddedFont>
      <p:font typeface="Calibri" panose="020F0502020204030204" pitchFamily="34" charset="0"/>
      <p:regular r:id="rId34"/>
      <p:bold r:id="rId35"/>
      <p:italic r:id="rId36"/>
      <p:boldItalic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314C4C9D-AE76-4E05-B037-5A5DB805C9BD}">
          <p14:sldIdLst/>
        </p14:section>
        <p14:section name="目录页" id="{008E412F-DBDA-49D6-8F52-3723921DFE03}">
          <p14:sldIdLst/>
        </p14:section>
        <p14:section name="过渡页" id="{8A3C5D5E-FAF1-4CC7-AAB2-6446E7D3DE63}">
          <p14:sldIdLst>
            <p14:sldId id="350"/>
            <p14:sldId id="257"/>
            <p14:sldId id="258"/>
            <p14:sldId id="322"/>
            <p14:sldId id="325"/>
            <p14:sldId id="328"/>
            <p14:sldId id="326"/>
            <p14:sldId id="267"/>
            <p14:sldId id="320"/>
            <p14:sldId id="321"/>
          </p14:sldIdLst>
        </p14:section>
        <p14:section name="内页" id="{8D1A6813-68F6-49A0-A239-92955AC6E8C5}">
          <p14:sldIdLst>
            <p14:sldId id="264"/>
            <p14:sldId id="335"/>
            <p14:sldId id="336"/>
            <p14:sldId id="337"/>
            <p14:sldId id="338"/>
            <p14:sldId id="339"/>
            <p14:sldId id="340"/>
            <p14:sldId id="341"/>
            <p14:sldId id="342"/>
            <p14:sldId id="343"/>
            <p14:sldId id="346"/>
            <p14:sldId id="344"/>
            <p14:sldId id="347"/>
            <p14:sldId id="348"/>
            <p14:sldId id="345"/>
            <p14:sldId id="349"/>
          </p14:sldIdLst>
        </p14:section>
        <p14:section name="结束页" id="{98773F69-2DDF-47CC-BD69-D575D8CAAC6E}">
          <p14:sldIdLst>
            <p14:sldId id="287"/>
          </p14:sldIdLst>
        </p14:section>
        <p14:section name="版权页" id="{C8AD3B51-1B7B-4E69-9180-4DEC6400FEC2}">
          <p14:sldIdLst/>
        </p14:section>
      </p14:sectionLst>
    </p:ext>
    <p:ext uri="{EFAFB233-063F-42B5-8137-9DF3F51BA10A}">
      <p15:sldGuideLst xmlns:p15="http://schemas.microsoft.com/office/powerpoint/2012/main">
        <p15:guide id="1" orient="horz" pos="108">
          <p15:clr>
            <a:srgbClr val="A4A3A4"/>
          </p15:clr>
        </p15:guide>
        <p15:guide id="2" orient="horz" pos="4215">
          <p15:clr>
            <a:srgbClr val="A4A3A4"/>
          </p15:clr>
        </p15:guide>
        <p15:guide id="3" orient="horz" pos="600">
          <p15:clr>
            <a:srgbClr val="A4A3A4"/>
          </p15:clr>
        </p15:guide>
        <p15:guide id="4" orient="horz" pos="4017">
          <p15:clr>
            <a:srgbClr val="A4A3A4"/>
          </p15:clr>
        </p15:guide>
        <p15:guide id="5" orient="horz" pos="3903">
          <p15:clr>
            <a:srgbClr val="A4A3A4"/>
          </p15:clr>
        </p15:guide>
        <p15:guide id="6" pos="214">
          <p15:clr>
            <a:srgbClr val="A4A3A4"/>
          </p15:clr>
        </p15:guide>
        <p15:guide id="7" pos="74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7FCFE"/>
    <a:srgbClr val="FFFFFC"/>
    <a:srgbClr val="FFFFFF"/>
    <a:srgbClr val="E6E6E6"/>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1" autoAdjust="0"/>
    <p:restoredTop sz="94618" autoAdjust="0"/>
  </p:normalViewPr>
  <p:slideViewPr>
    <p:cSldViewPr snapToGrid="0" showGuides="1">
      <p:cViewPr varScale="1">
        <p:scale>
          <a:sx n="128" d="100"/>
          <a:sy n="128" d="100"/>
        </p:scale>
        <p:origin x="536" y="176"/>
      </p:cViewPr>
      <p:guideLst>
        <p:guide orient="horz" pos="108"/>
        <p:guide orient="horz" pos="4215"/>
        <p:guide orient="horz" pos="600"/>
        <p:guide orient="horz" pos="4017"/>
        <p:guide orient="horz" pos="3903"/>
        <p:guide pos="214"/>
        <p:guide pos="742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2021/6/19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104153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214621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143311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266925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351552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1913510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121917" tIns="60958" rIns="121917" bIns="60958"/>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lIns="121917" tIns="60958" rIns="121917" bIns="60958"/>
          <a:lstStyle>
            <a:lvl1pPr>
              <a:defRPr/>
            </a:lvl1pPr>
          </a:lstStyle>
          <a:p>
            <a:fld id="{80F42DC0-2E3F-F440-A3AA-64F0AA1F84F2}" type="datetime1">
              <a:rPr lang="zh-CN" altLang="en-US"/>
              <a:t>2021/6/19</a:t>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a:prstGeom prst="rect">
            <a:avLst/>
          </a:prstGeom>
        </p:spPr>
        <p:txBody>
          <a:bodyPr lIns="121917" tIns="60958" rIns="121917" bIns="60958"/>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a:prstGeom prst="rect">
            <a:avLst/>
          </a:prstGeom>
        </p:spPr>
        <p:txBody>
          <a:bodyPr lIns="121917" tIns="60958" rIns="121917" bIns="60958"/>
          <a:lstStyle>
            <a:lvl1pPr>
              <a:defRPr/>
            </a:lvl1pPr>
          </a:lstStyle>
          <a:p>
            <a:fld id="{C5FC99A0-26D8-5E4B-82FB-70809BCEE9F6}" type="slidenum">
              <a:rPr lang="zh-CN" altLang="en-US"/>
              <a:t>‹#›</a:t>
            </a:fld>
            <a:endParaRPr lang="zh-CN" altLang="en-US" sz="1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圆角矩形 11"/>
          <p:cNvSpPr/>
          <p:nvPr userDrawn="1"/>
        </p:nvSpPr>
        <p:spPr>
          <a:xfrm rot="2603202">
            <a:off x="336606" y="165885"/>
            <a:ext cx="470229" cy="47022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
        <p:nvSpPr>
          <p:cNvPr id="3" name="Line 9"/>
          <p:cNvSpPr>
            <a:spLocks noChangeShapeType="1"/>
          </p:cNvSpPr>
          <p:nvPr userDrawn="1"/>
        </p:nvSpPr>
        <p:spPr bwMode="auto">
          <a:xfrm>
            <a:off x="805839" y="695491"/>
            <a:ext cx="11387572" cy="0"/>
          </a:xfrm>
          <a:prstGeom prst="line">
            <a:avLst/>
          </a:prstGeom>
          <a:ln w="28575">
            <a:gradFill>
              <a:gsLst>
                <a:gs pos="0">
                  <a:schemeClr val="tx1">
                    <a:lumMod val="35000"/>
                    <a:lumOff val="65000"/>
                  </a:schemeClr>
                </a:gs>
                <a:gs pos="100000">
                  <a:schemeClr val="bg1"/>
                </a:gs>
              </a:gsLst>
              <a:lin ang="5400000" scaled="0"/>
            </a:gra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121920" tIns="60961" rIns="121920" bIns="60961" numCol="1" anchor="t" anchorCtr="0" compatLnSpc="1"/>
          <a:lstStyle/>
          <a:p>
            <a:pPr>
              <a:lnSpc>
                <a:spcPct val="120000"/>
              </a:lnSpc>
            </a:pPr>
            <a:endParaRPr lang="zh-CN" altLang="en-US" sz="3200">
              <a:solidFill>
                <a:schemeClr val="tx2"/>
              </a:solidFill>
              <a:latin typeface="微软雅黑" panose="020B0503020204020204" pitchFamily="34" charset="-122"/>
              <a:ea typeface="微软雅黑" panose="020B0503020204020204" pitchFamily="34" charset="-122"/>
            </a:endParaRPr>
          </a:p>
        </p:txBody>
      </p:sp>
      <p:sp>
        <p:nvSpPr>
          <p:cNvPr id="4" name="圆角矩形 13"/>
          <p:cNvSpPr/>
          <p:nvPr userDrawn="1"/>
        </p:nvSpPr>
        <p:spPr>
          <a:xfrm rot="2634344">
            <a:off x="551426" y="237849"/>
            <a:ext cx="410548" cy="410548"/>
          </a:xfrm>
          <a:prstGeom prst="round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20" tIns="60961" rIns="121920" bIns="60961" rtlCol="0" anchor="ctr"/>
          <a:lstStyle/>
          <a:p>
            <a:pPr algn="ctr"/>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8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file:///C:\Users\lenovo\AppData\Local\Temp\wps\INetCache\5e08b0644f740bb9ae51c73632f2a93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file:///C:\Users\lenovo\AppData\Local\Temp\wps\INetCache\79b5850eeea9186b19e303f0d688cdf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file:///C:\Users\lenovo\AppData\Local\Temp\wps\INetCache\4abeb38cacc910aea21aab994a48570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file:///C:\Users\lenovo\AppData\Local\Temp\wps\INetCache\477bbfc3a1bc93adcaefdcd7abbb7be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file:///C:\Users\lenovo\AppData\Local\Temp\wps\INetCache\4b9f4f80e3606fa2fcfd45b47990be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file:///C:\Users\lenovo\AppData\Local\Temp\wps\INetCache\8f3a0c73d932fd77e39173b1a59f03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file:///C:\Users\lenovo\AppData\Local\Temp\wps\INetCache\62a8c0362693b9c0ab188e61ab4a19c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0102" y="1705333"/>
            <a:ext cx="2822721" cy="3447333"/>
          </a:xfrm>
          <a:prstGeom prst="rect">
            <a:avLst/>
          </a:prstGeom>
          <a:effectLst>
            <a:innerShdw blurRad="63500" dist="50800" dir="16200000">
              <a:prstClr val="black">
                <a:alpha val="50000"/>
              </a:prstClr>
            </a:innerShdw>
          </a:effectLst>
        </p:spPr>
      </p:pic>
      <p:sp>
        <p:nvSpPr>
          <p:cNvPr id="4" name="TextBox 13"/>
          <p:cNvSpPr txBox="1"/>
          <p:nvPr/>
        </p:nvSpPr>
        <p:spPr>
          <a:xfrm>
            <a:off x="3933413" y="1119243"/>
            <a:ext cx="7228230" cy="1938992"/>
          </a:xfrm>
          <a:prstGeom prst="rect">
            <a:avLst/>
          </a:prstGeom>
          <a:noFill/>
        </p:spPr>
        <p:txBody>
          <a:bodyPr wrap="square" rtlCol="0">
            <a:spAutoFit/>
          </a:bodyPr>
          <a:lstStyle/>
          <a:p>
            <a:pPr lvl="0" algn="ctr">
              <a:defRPr/>
            </a:pPr>
            <a:r>
              <a:rPr lang="zh-CN" altLang="en-US" sz="6000" b="1" dirty="0">
                <a:latin typeface="微软雅黑" panose="020B0503020204020204" pitchFamily="34" charset="-122"/>
                <a:ea typeface="微软雅黑" panose="020B0503020204020204" pitchFamily="34" charset="-122"/>
              </a:rPr>
              <a:t>基于深度学习的单目视觉三维重建</a:t>
            </a:r>
          </a:p>
        </p:txBody>
      </p:sp>
      <p:grpSp>
        <p:nvGrpSpPr>
          <p:cNvPr id="5" name="组合 4"/>
          <p:cNvGrpSpPr/>
          <p:nvPr/>
        </p:nvGrpSpPr>
        <p:grpSpPr>
          <a:xfrm>
            <a:off x="5761654" y="3173880"/>
            <a:ext cx="5863771" cy="57767"/>
            <a:chOff x="5280505" y="3963496"/>
            <a:chExt cx="5863771" cy="57767"/>
          </a:xfrm>
          <a:solidFill>
            <a:schemeClr val="tx1"/>
          </a:solidFill>
        </p:grpSpPr>
        <p:sp>
          <p:nvSpPr>
            <p:cNvPr id="6" name="任意多边形 16"/>
            <p:cNvSpPr/>
            <p:nvPr/>
          </p:nvSpPr>
          <p:spPr>
            <a:xfrm>
              <a:off x="5280505" y="3992380"/>
              <a:ext cx="5863771" cy="0"/>
            </a:xfrm>
            <a:custGeom>
              <a:avLst/>
              <a:gdLst>
                <a:gd name="connsiteX0" fmla="*/ 0 w 5863771"/>
                <a:gd name="connsiteY0" fmla="*/ 0 h 0"/>
                <a:gd name="connsiteX1" fmla="*/ 58057 w 5863771"/>
                <a:gd name="connsiteY1" fmla="*/ 0 h 0"/>
                <a:gd name="connsiteX2" fmla="*/ 5863771 w 5863771"/>
                <a:gd name="connsiteY2" fmla="*/ 0 h 0"/>
              </a:gdLst>
              <a:ahLst/>
              <a:cxnLst>
                <a:cxn ang="0">
                  <a:pos x="connsiteX0" y="connsiteY0"/>
                </a:cxn>
                <a:cxn ang="0">
                  <a:pos x="connsiteX1" y="connsiteY1"/>
                </a:cxn>
                <a:cxn ang="0">
                  <a:pos x="connsiteX2" y="connsiteY2"/>
                </a:cxn>
              </a:cxnLst>
              <a:rect l="l" t="t" r="r" b="b"/>
              <a:pathLst>
                <a:path w="5863771">
                  <a:moveTo>
                    <a:pt x="0" y="0"/>
                  </a:moveTo>
                  <a:lnTo>
                    <a:pt x="58057" y="0"/>
                  </a:lnTo>
                  <a:lnTo>
                    <a:pt x="5863771"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7" name="圆角矩形 17"/>
            <p:cNvSpPr/>
            <p:nvPr/>
          </p:nvSpPr>
          <p:spPr>
            <a:xfrm>
              <a:off x="7456740" y="3963496"/>
              <a:ext cx="1511300" cy="57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grpSp>
      <p:sp>
        <p:nvSpPr>
          <p:cNvPr id="32" name="TextBox 84"/>
          <p:cNvSpPr txBox="1"/>
          <p:nvPr/>
        </p:nvSpPr>
        <p:spPr>
          <a:xfrm>
            <a:off x="6400801" y="4298681"/>
            <a:ext cx="4129130" cy="400110"/>
          </a:xfrm>
          <a:prstGeom prst="rect">
            <a:avLst/>
          </a:prstGeom>
          <a:noFill/>
        </p:spPr>
        <p:txBody>
          <a:bodyPr wrap="square" rtlCol="0">
            <a:spAutoFit/>
          </a:bodyPr>
          <a:lstStyle/>
          <a:p>
            <a:r>
              <a:rPr lang="zh-CN" altLang="en-US" sz="2000" b="1" dirty="0">
                <a:solidFill>
                  <a:sysClr val="windowText" lastClr="000000"/>
                </a:solidFill>
                <a:latin typeface="微软雅黑" panose="020B0503020204020204" pitchFamily="34" charset="-122"/>
                <a:ea typeface="微软雅黑" panose="020B0503020204020204" pitchFamily="34" charset="-122"/>
              </a:rPr>
              <a:t>小组成员：闫文超 赵呈亮</a:t>
            </a:r>
            <a:r>
              <a:rPr lang="en-US" altLang="zh-CN" sz="2000" b="1" dirty="0">
                <a:solidFill>
                  <a:sysClr val="windowText" lastClr="000000"/>
                </a:solidFill>
                <a:latin typeface="微软雅黑" panose="020B0503020204020204" pitchFamily="34" charset="-122"/>
                <a:ea typeface="微软雅黑" panose="020B0503020204020204" pitchFamily="34" charset="-122"/>
              </a:rPr>
              <a:t> </a:t>
            </a:r>
            <a:r>
              <a:rPr lang="zh-CN" altLang="en-US" sz="2000" b="1" dirty="0">
                <a:solidFill>
                  <a:sysClr val="windowText" lastClr="000000"/>
                </a:solidFill>
                <a:latin typeface="微软雅黑" panose="020B0503020204020204" pitchFamily="34" charset="-122"/>
                <a:ea typeface="微软雅黑" panose="020B0503020204020204" pitchFamily="34" charset="-122"/>
              </a:rPr>
              <a:t>盛靖斐</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8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60"/>
                            </p:stCondLst>
                            <p:childTnLst>
                              <p:par>
                                <p:cTn id="13" presetID="42"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anim calcmode="lin" valueType="num">
                                      <p:cBhvr>
                                        <p:cTn id="16" dur="1000" fill="hold"/>
                                        <p:tgtEl>
                                          <p:spTgt spid="32"/>
                                        </p:tgtEl>
                                        <p:attrNameLst>
                                          <p:attrName>ppt_x</p:attrName>
                                        </p:attrNameLst>
                                      </p:cBhvr>
                                      <p:tavLst>
                                        <p:tav tm="0">
                                          <p:val>
                                            <p:strVal val="#ppt_x"/>
                                          </p:val>
                                        </p:tav>
                                        <p:tav tm="100000">
                                          <p:val>
                                            <p:strVal val="#ppt_x"/>
                                          </p:val>
                                        </p:tav>
                                      </p:tavLst>
                                    </p:anim>
                                    <p:anim calcmode="lin" valueType="num">
                                      <p:cBhvr>
                                        <p:cTn id="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算法总结</a:t>
            </a:r>
          </a:p>
        </p:txBody>
      </p:sp>
      <p:sp>
        <p:nvSpPr>
          <p:cNvPr id="2" name="文本框 1"/>
          <p:cNvSpPr txBox="1"/>
          <p:nvPr/>
        </p:nvSpPr>
        <p:spPr>
          <a:xfrm>
            <a:off x="1487170" y="1694815"/>
            <a:ext cx="9217025" cy="394210"/>
          </a:xfrm>
          <a:prstGeom prst="rect">
            <a:avLst/>
          </a:prstGeom>
          <a:noFill/>
        </p:spPr>
        <p:txBody>
          <a:bodyPr wrap="square" rtlCol="0" anchor="t">
            <a:spAutoFit/>
          </a:bodyPr>
          <a:lstStyle/>
          <a:p>
            <a:pPr>
              <a:lnSpc>
                <a:spcPct val="120000"/>
              </a:lnSpc>
            </a:pPr>
            <a:r>
              <a:rPr lang="en-US" altLang="zh-CN" dirty="0">
                <a:solidFill>
                  <a:schemeClr val="tx1">
                    <a:lumMod val="75000"/>
                    <a:lumOff val="25000"/>
                  </a:schemeClr>
                </a:solidFill>
              </a:rPr>
              <a:t>	</a:t>
            </a:r>
            <a:endParaRPr lang="zh-CN" altLang="en-US" sz="2000" dirty="0">
              <a:solidFill>
                <a:schemeClr val="tx1">
                  <a:lumMod val="75000"/>
                  <a:lumOff val="25000"/>
                </a:schemeClr>
              </a:solidFill>
            </a:endParaRPr>
          </a:p>
        </p:txBody>
      </p:sp>
      <p:sp>
        <p:nvSpPr>
          <p:cNvPr id="3" name="文本框 2">
            <a:extLst>
              <a:ext uri="{FF2B5EF4-FFF2-40B4-BE49-F238E27FC236}">
                <a16:creationId xmlns:a16="http://schemas.microsoft.com/office/drawing/2014/main" id="{54129A19-4F6F-654E-AA20-5310FB25E46E}"/>
              </a:ext>
            </a:extLst>
          </p:cNvPr>
          <p:cNvSpPr txBox="1"/>
          <p:nvPr/>
        </p:nvSpPr>
        <p:spPr>
          <a:xfrm>
            <a:off x="1911308" y="3593975"/>
            <a:ext cx="8368748" cy="2633093"/>
          </a:xfrm>
          <a:prstGeom prst="rect">
            <a:avLst/>
          </a:prstGeom>
          <a:noFill/>
        </p:spPr>
        <p:txBody>
          <a:bodyPr wrap="square" rtlCol="0" anchor="ctr">
            <a:spAutoFit/>
          </a:bodyPr>
          <a:lstStyle/>
          <a:p>
            <a:pPr>
              <a:lnSpc>
                <a:spcPct val="120000"/>
              </a:lnSpc>
            </a:pPr>
            <a:r>
              <a:rPr kumimoji="1" lang="zh-CN" altLang="en-US" sz="2800" dirty="0">
                <a:solidFill>
                  <a:schemeClr val="tx1">
                    <a:lumMod val="75000"/>
                    <a:lumOff val="25000"/>
                  </a:schemeClr>
                </a:solidFill>
              </a:rPr>
              <a:t>在利用单张图片进行重建时，我们本质上是利用深度学习算法去预测缺失的深度信息。 相比多视图重建，由于缺少相机参数、物体其他视角图片等细节信息。重建精度会弱于多视图重建。但运行速度、易用性等均好于多视图重建。</a:t>
            </a:r>
          </a:p>
        </p:txBody>
      </p:sp>
      <p:sp>
        <p:nvSpPr>
          <p:cNvPr id="4" name="文本框 3">
            <a:extLst>
              <a:ext uri="{FF2B5EF4-FFF2-40B4-BE49-F238E27FC236}">
                <a16:creationId xmlns:a16="http://schemas.microsoft.com/office/drawing/2014/main" id="{D7B069E1-DBC6-0143-8021-8D68C1F68EE5}"/>
              </a:ext>
            </a:extLst>
          </p:cNvPr>
          <p:cNvSpPr txBox="1"/>
          <p:nvPr/>
        </p:nvSpPr>
        <p:spPr>
          <a:xfrm>
            <a:off x="1487170" y="1031011"/>
            <a:ext cx="9637295" cy="2116028"/>
          </a:xfrm>
          <a:prstGeom prst="rect">
            <a:avLst/>
          </a:prstGeom>
          <a:noFill/>
        </p:spPr>
        <p:txBody>
          <a:bodyPr wrap="square" rtlCol="0" anchor="ctr">
            <a:spAutoFit/>
          </a:bodyPr>
          <a:lstStyle/>
          <a:p>
            <a:pPr>
              <a:lnSpc>
                <a:spcPct val="120000"/>
              </a:lnSpc>
            </a:pPr>
            <a:r>
              <a:rPr kumimoji="1" lang="zh-CN" altLang="en-US" sz="2800" b="1" dirty="0">
                <a:solidFill>
                  <a:schemeClr val="tx1">
                    <a:lumMod val="75000"/>
                    <a:lumOff val="25000"/>
                  </a:schemeClr>
                </a:solidFill>
              </a:rPr>
              <a:t>优势：运行速度快、仅需单张</a:t>
            </a:r>
            <a:r>
              <a:rPr kumimoji="1" lang="en-US" altLang="zh-CN" sz="2800" b="1" dirty="0">
                <a:solidFill>
                  <a:schemeClr val="tx1">
                    <a:lumMod val="75000"/>
                    <a:lumOff val="25000"/>
                  </a:schemeClr>
                </a:solidFill>
              </a:rPr>
              <a:t>RGB</a:t>
            </a:r>
            <a:r>
              <a:rPr kumimoji="1" lang="zh-CN" altLang="en-US" sz="2800" b="1" dirty="0">
                <a:solidFill>
                  <a:schemeClr val="tx1">
                    <a:lumMod val="75000"/>
                    <a:lumOff val="25000"/>
                  </a:schemeClr>
                </a:solidFill>
              </a:rPr>
              <a:t>图片、较好反映物体结构、</a:t>
            </a:r>
            <a:endParaRPr kumimoji="1" lang="en-US" altLang="zh-CN" sz="2800" b="1" dirty="0">
              <a:solidFill>
                <a:schemeClr val="tx1">
                  <a:lumMod val="75000"/>
                  <a:lumOff val="25000"/>
                </a:schemeClr>
              </a:solidFill>
            </a:endParaRPr>
          </a:p>
          <a:p>
            <a:pPr>
              <a:lnSpc>
                <a:spcPct val="120000"/>
              </a:lnSpc>
            </a:pPr>
            <a:r>
              <a:rPr kumimoji="1" lang="zh-CN" altLang="en-US" sz="2800" b="1" dirty="0">
                <a:solidFill>
                  <a:schemeClr val="tx1">
                    <a:lumMod val="75000"/>
                    <a:lumOff val="25000"/>
                  </a:schemeClr>
                </a:solidFill>
              </a:rPr>
              <a:t>适用范围优于传统方法（对输入图像限制少）</a:t>
            </a:r>
            <a:endParaRPr kumimoji="1" lang="en-US" altLang="zh-CN" sz="2800" b="1" dirty="0">
              <a:solidFill>
                <a:schemeClr val="tx1">
                  <a:lumMod val="75000"/>
                  <a:lumOff val="25000"/>
                </a:schemeClr>
              </a:solidFill>
            </a:endParaRPr>
          </a:p>
          <a:p>
            <a:pPr>
              <a:lnSpc>
                <a:spcPct val="120000"/>
              </a:lnSpc>
            </a:pPr>
            <a:endParaRPr kumimoji="1" lang="en-US" altLang="zh-CN" sz="2800" b="1" dirty="0">
              <a:solidFill>
                <a:schemeClr val="tx1">
                  <a:lumMod val="75000"/>
                  <a:lumOff val="25000"/>
                </a:schemeClr>
              </a:solidFill>
            </a:endParaRPr>
          </a:p>
          <a:p>
            <a:pPr>
              <a:lnSpc>
                <a:spcPct val="120000"/>
              </a:lnSpc>
            </a:pPr>
            <a:r>
              <a:rPr kumimoji="1" lang="zh-CN" altLang="en-US" sz="2800" b="1" dirty="0">
                <a:solidFill>
                  <a:schemeClr val="tx1">
                    <a:lumMod val="75000"/>
                    <a:lumOff val="25000"/>
                  </a:schemeClr>
                </a:solidFill>
              </a:rPr>
              <a:t>劣势：重建结果缺乏表面细节</a:t>
            </a:r>
          </a:p>
        </p:txBody>
      </p:sp>
    </p:spTree>
    <p:extLst>
      <p:ext uri="{BB962C8B-B14F-4D97-AF65-F5344CB8AC3E}">
        <p14:creationId xmlns:p14="http://schemas.microsoft.com/office/powerpoint/2010/main" val="418235086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bwMode="auto">
          <a:xfrm>
            <a:off x="4322763" y="2628900"/>
            <a:ext cx="6610667" cy="1033145"/>
            <a:chOff x="410580" y="2206380"/>
            <a:chExt cx="5294697" cy="1033190"/>
          </a:xfrm>
        </p:grpSpPr>
        <p:cxnSp>
          <p:nvCxnSpPr>
            <p:cNvPr id="4" name="直接连接符 3"/>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0580" y="2471187"/>
              <a:ext cx="5141865" cy="768383"/>
            </a:xfrm>
            <a:prstGeom prst="rect">
              <a:avLst/>
            </a:prstGeom>
            <a:noFill/>
          </p:spPr>
          <p:txBody>
            <a:bodyPr>
              <a:spAutoFit/>
            </a:bodyPr>
            <a:lstStyle/>
            <a:p>
              <a:pPr eaLnBrk="1" fontAlgn="auto" hangingPunct="1">
                <a:spcBef>
                  <a:spcPts val="0"/>
                </a:spcBef>
                <a:spcAft>
                  <a:spcPts val="0"/>
                </a:spcAft>
                <a:defRPr/>
              </a:pP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MVSNet</a:t>
              </a:r>
            </a:p>
          </p:txBody>
        </p:sp>
      </p:grpSp>
      <p:sp>
        <p:nvSpPr>
          <p:cNvPr id="8" name="椭圆 7"/>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3094875" y="4327526"/>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0"/>
          <p:cNvGrpSpPr/>
          <p:nvPr/>
        </p:nvGrpSpPr>
        <p:grpSpPr bwMode="auto">
          <a:xfrm>
            <a:off x="2047372" y="2390799"/>
            <a:ext cx="1770622" cy="1773214"/>
            <a:chOff x="1277143" y="1504950"/>
            <a:chExt cx="1085057" cy="1085850"/>
          </a:xfrm>
        </p:grpSpPr>
        <p:sp>
          <p:nvSpPr>
            <p:cNvPr id="19" name="椭圆 18"/>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6"/>
            <p:cNvSpPr txBox="1">
              <a:spLocks noChangeArrowheads="1"/>
            </p:cNvSpPr>
            <p:nvPr/>
          </p:nvSpPr>
          <p:spPr bwMode="auto">
            <a:xfrm>
              <a:off x="1410730" y="1656871"/>
              <a:ext cx="849920" cy="8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5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.1 概述</a:t>
            </a:r>
          </a:p>
        </p:txBody>
      </p:sp>
      <p:sp>
        <p:nvSpPr>
          <p:cNvPr id="2" name="文本框 1"/>
          <p:cNvSpPr txBox="1"/>
          <p:nvPr/>
        </p:nvSpPr>
        <p:spPr>
          <a:xfrm>
            <a:off x="1158408" y="1461001"/>
            <a:ext cx="9670013" cy="3636010"/>
          </a:xfrm>
          <a:prstGeom prst="rect">
            <a:avLst/>
          </a:prstGeom>
          <a:noFill/>
        </p:spPr>
        <p:txBody>
          <a:bodyPr wrap="square" rtlCol="0" anchor="t">
            <a:spAutoFit/>
          </a:bodyPr>
          <a:lstStyle/>
          <a:p>
            <a:pPr lvl="0">
              <a:lnSpc>
                <a:spcPct val="120000"/>
              </a:lnSpc>
            </a:pPr>
            <a:r>
              <a:rPr lang="en-US" altLang="zh-CN" sz="2400" b="1" dirty="0">
                <a:solidFill>
                  <a:schemeClr val="tx1">
                    <a:lumMod val="75000"/>
                    <a:lumOff val="25000"/>
                  </a:schemeClr>
                </a:solidFill>
              </a:rPr>
              <a:t>    M</a:t>
            </a:r>
            <a:r>
              <a:rPr lang="zh-CN" altLang="en-US" sz="2400" b="1" dirty="0">
                <a:solidFill>
                  <a:schemeClr val="tx1">
                    <a:lumMod val="75000"/>
                    <a:lumOff val="25000"/>
                  </a:schemeClr>
                </a:solidFill>
              </a:rPr>
              <a:t>VS是一种从具有一定重叠度的多视图视角中恢复场景的稠密结构的技术，传统方法利用几何、光学一致性构造匹配代价，进行匹配代价累积，再估计深度值。虽然传统方法有较高的深度估计精度，但由于存在在缺少纹理或者光照条件剧烈变化的场景中的错误匹配，传统方法的深度估计完整度还有很大的提升空间。近年来卷积神经网络已经成功被应用在特征匹配上，提升了立体匹配的精度。在这样的背景下，香港科技大学Yaoyao等人，在2018年提出了一种基于深度学习的端到端深度估计框架——MVSNe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2 </a:t>
            </a:r>
            <a:r>
              <a:rPr lang="zh-CN" altLang="en-US" sz="2800" dirty="0"/>
              <a:t>原理流程</a:t>
            </a:r>
          </a:p>
        </p:txBody>
      </p:sp>
      <p:pic>
        <p:nvPicPr>
          <p:cNvPr id="100" name="图片 99"/>
          <p:cNvPicPr/>
          <p:nvPr/>
        </p:nvPicPr>
        <p:blipFill>
          <a:blip r:embed="rId3" r:link="rId4"/>
          <a:stretch>
            <a:fillRect/>
          </a:stretch>
        </p:blipFill>
        <p:spPr>
          <a:xfrm>
            <a:off x="807085" y="1232853"/>
            <a:ext cx="10287000" cy="4391025"/>
          </a:xfrm>
          <a:prstGeom prst="rect">
            <a:avLst/>
          </a:prstGeom>
          <a:noFill/>
          <a:ln w="9525">
            <a:noFill/>
          </a:ln>
        </p:spPr>
      </p:pic>
      <p:sp>
        <p:nvSpPr>
          <p:cNvPr id="5" name="文本框 4"/>
          <p:cNvSpPr txBox="1"/>
          <p:nvPr/>
        </p:nvSpPr>
        <p:spPr>
          <a:xfrm>
            <a:off x="598170" y="5763895"/>
            <a:ext cx="10704195" cy="829945"/>
          </a:xfrm>
          <a:prstGeom prst="rect">
            <a:avLst/>
          </a:prstGeom>
          <a:noFill/>
        </p:spPr>
        <p:txBody>
          <a:bodyPr wrap="square" rtlCol="0" anchor="t">
            <a:spAutoFit/>
          </a:bodyPr>
          <a:lstStyle/>
          <a:p>
            <a:pPr>
              <a:lnSpc>
                <a:spcPct val="120000"/>
              </a:lnSpc>
            </a:pPr>
            <a:r>
              <a:rPr lang="zh-CN" altLang="en-US" sz="2000" b="1" dirty="0">
                <a:solidFill>
                  <a:schemeClr val="tx1">
                    <a:lumMod val="75000"/>
                    <a:lumOff val="25000"/>
                  </a:schemeClr>
                </a:solidFill>
              </a:rPr>
              <a:t>基于MVSNet的深度图估计步骤如下：深度特征提取，构造匹配代价，代价累计，深度估计，深度图优化。 最后利用网络输出的深度图进行稠密重建</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3 </a:t>
            </a:r>
            <a:r>
              <a:rPr lang="zh-CN" altLang="en-US" sz="2800" dirty="0"/>
              <a:t>深度特征提取</a:t>
            </a:r>
          </a:p>
        </p:txBody>
      </p:sp>
      <p:sp>
        <p:nvSpPr>
          <p:cNvPr id="5" name="文本框 4"/>
          <p:cNvSpPr txBox="1"/>
          <p:nvPr/>
        </p:nvSpPr>
        <p:spPr>
          <a:xfrm>
            <a:off x="577850" y="4857115"/>
            <a:ext cx="10558780" cy="1419860"/>
          </a:xfrm>
          <a:prstGeom prst="rect">
            <a:avLst/>
          </a:prstGeom>
          <a:noFill/>
        </p:spPr>
        <p:txBody>
          <a:bodyPr wrap="square" rtlCol="0" anchor="t">
            <a:spAutoFit/>
          </a:bodyPr>
          <a:lstStyle/>
          <a:p>
            <a:pPr>
              <a:lnSpc>
                <a:spcPct val="120000"/>
              </a:lnSpc>
            </a:pPr>
            <a:r>
              <a:rPr lang="en-US" altLang="zh-CN" b="1" dirty="0">
                <a:solidFill>
                  <a:schemeClr val="tx1">
                    <a:lumMod val="75000"/>
                    <a:lumOff val="25000"/>
                  </a:schemeClr>
                </a:solidFill>
              </a:rPr>
              <a:t>       </a:t>
            </a:r>
            <a:r>
              <a:rPr lang="zh-CN" altLang="en-US" b="1" dirty="0">
                <a:solidFill>
                  <a:schemeClr val="tx1">
                    <a:lumMod val="75000"/>
                    <a:lumOff val="25000"/>
                  </a:schemeClr>
                </a:solidFill>
              </a:rPr>
              <a:t>深度特征指通过神经网络提取的影像特征，相比传统SIFT、SURF的特征有更好的匹配精度和效率。经过视角选择之后，输入已经配对的N张影像，即参考影像和候选集。首先利用一个八层的二维卷积神经网络提取立体像对的深度特征Fi，输出32通道的特征图，</a:t>
            </a:r>
            <a:r>
              <a:rPr lang="zh-CN" altLang="en-US" b="1" dirty="0">
                <a:solidFill>
                  <a:schemeClr val="tx1">
                    <a:lumMod val="75000"/>
                    <a:lumOff val="25000"/>
                  </a:schemeClr>
                </a:solidFill>
                <a:sym typeface="+mn-ea"/>
              </a:rPr>
              <a:t>并且各个图像提取过程的网络是权值共享的</a:t>
            </a:r>
            <a:r>
              <a:rPr lang="zh-CN" altLang="en-US" dirty="0">
                <a:solidFill>
                  <a:schemeClr val="tx1">
                    <a:lumMod val="75000"/>
                    <a:lumOff val="25000"/>
                  </a:schemeClr>
                </a:solidFill>
                <a:sym typeface="+mn-ea"/>
              </a:rPr>
              <a:t>。</a:t>
            </a:r>
            <a:endParaRPr lang="zh-CN" altLang="en-US" dirty="0">
              <a:solidFill>
                <a:schemeClr val="tx1">
                  <a:lumMod val="75000"/>
                  <a:lumOff val="25000"/>
                </a:schemeClr>
              </a:solidFill>
            </a:endParaRPr>
          </a:p>
          <a:p>
            <a:pPr>
              <a:lnSpc>
                <a:spcPct val="120000"/>
              </a:lnSpc>
            </a:pPr>
            <a:endParaRPr lang="zh-CN" altLang="en-US" dirty="0">
              <a:solidFill>
                <a:schemeClr val="tx1">
                  <a:lumMod val="75000"/>
                  <a:lumOff val="25000"/>
                </a:schemeClr>
              </a:solidFill>
            </a:endParaRPr>
          </a:p>
        </p:txBody>
      </p:sp>
      <p:pic>
        <p:nvPicPr>
          <p:cNvPr id="101" name="图片 100"/>
          <p:cNvPicPr/>
          <p:nvPr/>
        </p:nvPicPr>
        <p:blipFill>
          <a:blip r:embed="rId3" r:link="rId4"/>
          <a:stretch>
            <a:fillRect/>
          </a:stretch>
        </p:blipFill>
        <p:spPr>
          <a:xfrm>
            <a:off x="1909445" y="1098868"/>
            <a:ext cx="7429500" cy="31718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4 </a:t>
            </a:r>
            <a:r>
              <a:rPr sz="2800" dirty="0"/>
              <a:t>构造匹配代价</a:t>
            </a:r>
          </a:p>
        </p:txBody>
      </p:sp>
      <p:sp>
        <p:nvSpPr>
          <p:cNvPr id="5" name="文本框 4"/>
          <p:cNvSpPr txBox="1"/>
          <p:nvPr/>
        </p:nvSpPr>
        <p:spPr>
          <a:xfrm>
            <a:off x="577850" y="4857115"/>
            <a:ext cx="10558780" cy="755650"/>
          </a:xfrm>
          <a:prstGeom prst="rect">
            <a:avLst/>
          </a:prstGeom>
          <a:noFill/>
        </p:spPr>
        <p:txBody>
          <a:bodyPr wrap="square" rtlCol="0" anchor="t">
            <a:spAutoFit/>
          </a:bodyPr>
          <a:lstStyle/>
          <a:p>
            <a:pPr>
              <a:lnSpc>
                <a:spcPct val="120000"/>
              </a:lnSpc>
            </a:pPr>
            <a:endParaRPr lang="zh-CN" altLang="en-US" dirty="0">
              <a:solidFill>
                <a:schemeClr val="tx1">
                  <a:lumMod val="75000"/>
                  <a:lumOff val="25000"/>
                </a:schemeClr>
              </a:solidFill>
            </a:endParaRPr>
          </a:p>
          <a:p>
            <a:pPr>
              <a:lnSpc>
                <a:spcPct val="120000"/>
              </a:lnSpc>
            </a:pPr>
            <a:endParaRPr lang="zh-CN" altLang="en-US" dirty="0">
              <a:solidFill>
                <a:schemeClr val="tx1">
                  <a:lumMod val="75000"/>
                  <a:lumOff val="25000"/>
                </a:schemeClr>
              </a:solidFill>
            </a:endParaRPr>
          </a:p>
        </p:txBody>
      </p:sp>
      <p:pic>
        <p:nvPicPr>
          <p:cNvPr id="103" name="图片 102"/>
          <p:cNvPicPr/>
          <p:nvPr/>
        </p:nvPicPr>
        <p:blipFill>
          <a:blip r:embed="rId3" r:link="rId4"/>
          <a:stretch>
            <a:fillRect/>
          </a:stretch>
        </p:blipFill>
        <p:spPr>
          <a:xfrm>
            <a:off x="849630" y="1104265"/>
            <a:ext cx="10286365" cy="37528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4 </a:t>
            </a:r>
            <a:r>
              <a:rPr sz="2800" dirty="0"/>
              <a:t>构造匹配代价</a:t>
            </a:r>
          </a:p>
        </p:txBody>
      </p:sp>
      <p:sp>
        <p:nvSpPr>
          <p:cNvPr id="5" name="文本框 4"/>
          <p:cNvSpPr txBox="1"/>
          <p:nvPr/>
        </p:nvSpPr>
        <p:spPr>
          <a:xfrm>
            <a:off x="577850" y="4857115"/>
            <a:ext cx="10558780" cy="755650"/>
          </a:xfrm>
          <a:prstGeom prst="rect">
            <a:avLst/>
          </a:prstGeom>
          <a:noFill/>
        </p:spPr>
        <p:txBody>
          <a:bodyPr wrap="square" rtlCol="0" anchor="t">
            <a:spAutoFit/>
          </a:bodyPr>
          <a:lstStyle/>
          <a:p>
            <a:pPr>
              <a:lnSpc>
                <a:spcPct val="120000"/>
              </a:lnSpc>
            </a:pPr>
            <a:endParaRPr lang="zh-CN" altLang="en-US" dirty="0">
              <a:solidFill>
                <a:schemeClr val="tx1">
                  <a:lumMod val="75000"/>
                  <a:lumOff val="25000"/>
                </a:schemeClr>
              </a:solidFill>
            </a:endParaRPr>
          </a:p>
          <a:p>
            <a:pPr>
              <a:lnSpc>
                <a:spcPct val="120000"/>
              </a:lnSpc>
            </a:pPr>
            <a:endParaRPr lang="zh-CN" altLang="en-US" dirty="0">
              <a:solidFill>
                <a:schemeClr val="tx1">
                  <a:lumMod val="75000"/>
                  <a:lumOff val="25000"/>
                </a:schemeClr>
              </a:solidFill>
            </a:endParaRPr>
          </a:p>
        </p:txBody>
      </p:sp>
      <p:pic>
        <p:nvPicPr>
          <p:cNvPr id="104" name="图片 103"/>
          <p:cNvPicPr/>
          <p:nvPr/>
        </p:nvPicPr>
        <p:blipFill>
          <a:blip r:embed="rId3" r:link="rId4"/>
          <a:stretch>
            <a:fillRect/>
          </a:stretch>
        </p:blipFill>
        <p:spPr>
          <a:xfrm>
            <a:off x="849630" y="1524000"/>
            <a:ext cx="10287000" cy="3810000"/>
          </a:xfrm>
          <a:prstGeom prst="rect">
            <a:avLst/>
          </a:prstGeom>
          <a:noFill/>
          <a:ln w="9525">
            <a:noFill/>
          </a:ln>
        </p:spPr>
      </p:pic>
      <p:pic>
        <p:nvPicPr>
          <p:cNvPr id="105" name="图片 104"/>
          <p:cNvPicPr/>
          <p:nvPr/>
        </p:nvPicPr>
        <p:blipFill>
          <a:blip r:embed="rId3" r:link="rId4"/>
          <a:stretch>
            <a:fillRect/>
          </a:stretch>
        </p:blipFill>
        <p:spPr>
          <a:xfrm>
            <a:off x="952500" y="1524000"/>
            <a:ext cx="10287000" cy="3810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4 </a:t>
            </a:r>
            <a:r>
              <a:rPr sz="2800" dirty="0"/>
              <a:t>构造匹配代价</a:t>
            </a:r>
          </a:p>
        </p:txBody>
      </p:sp>
      <p:sp>
        <p:nvSpPr>
          <p:cNvPr id="5" name="文本框 4"/>
          <p:cNvSpPr txBox="1"/>
          <p:nvPr/>
        </p:nvSpPr>
        <p:spPr>
          <a:xfrm>
            <a:off x="577850" y="4857115"/>
            <a:ext cx="10558780" cy="755650"/>
          </a:xfrm>
          <a:prstGeom prst="rect">
            <a:avLst/>
          </a:prstGeom>
          <a:noFill/>
        </p:spPr>
        <p:txBody>
          <a:bodyPr wrap="square" rtlCol="0" anchor="t">
            <a:spAutoFit/>
          </a:bodyPr>
          <a:lstStyle/>
          <a:p>
            <a:pPr>
              <a:lnSpc>
                <a:spcPct val="120000"/>
              </a:lnSpc>
            </a:pPr>
            <a:endParaRPr lang="zh-CN" altLang="en-US" dirty="0">
              <a:solidFill>
                <a:schemeClr val="tx1">
                  <a:lumMod val="75000"/>
                  <a:lumOff val="25000"/>
                </a:schemeClr>
              </a:solidFill>
            </a:endParaRPr>
          </a:p>
          <a:p>
            <a:pPr>
              <a:lnSpc>
                <a:spcPct val="120000"/>
              </a:lnSpc>
            </a:pPr>
            <a:endParaRPr lang="zh-CN" altLang="en-US" dirty="0">
              <a:solidFill>
                <a:schemeClr val="tx1">
                  <a:lumMod val="75000"/>
                  <a:lumOff val="25000"/>
                </a:schemeClr>
              </a:solidFill>
            </a:endParaRPr>
          </a:p>
        </p:txBody>
      </p:sp>
      <p:pic>
        <p:nvPicPr>
          <p:cNvPr id="106" name="图片 105"/>
          <p:cNvPicPr/>
          <p:nvPr/>
        </p:nvPicPr>
        <p:blipFill>
          <a:blip r:embed="rId3" r:link="rId4"/>
          <a:stretch>
            <a:fillRect/>
          </a:stretch>
        </p:blipFill>
        <p:spPr>
          <a:xfrm>
            <a:off x="952500" y="976313"/>
            <a:ext cx="10287000" cy="49053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5 </a:t>
            </a:r>
            <a:r>
              <a:rPr sz="2800" dirty="0"/>
              <a:t>代价积累</a:t>
            </a:r>
          </a:p>
        </p:txBody>
      </p:sp>
      <p:sp>
        <p:nvSpPr>
          <p:cNvPr id="3" name="文本框 2"/>
          <p:cNvSpPr txBox="1"/>
          <p:nvPr/>
        </p:nvSpPr>
        <p:spPr>
          <a:xfrm>
            <a:off x="822960" y="1102995"/>
            <a:ext cx="10975975" cy="1863725"/>
          </a:xfrm>
          <a:prstGeom prst="rect">
            <a:avLst/>
          </a:prstGeom>
          <a:noFill/>
        </p:spPr>
        <p:txBody>
          <a:bodyPr wrap="square" rtlCol="0" anchor="t">
            <a:spAutoFit/>
          </a:bodyPr>
          <a:lstStyle/>
          <a:p>
            <a:pPr>
              <a:lnSpc>
                <a:spcPct val="120000"/>
              </a:lnSpc>
            </a:pPr>
            <a:r>
              <a:rPr lang="zh-CN" altLang="en-US" sz="2400" b="1" dirty="0">
                <a:solidFill>
                  <a:schemeClr val="tx1">
                    <a:lumMod val="75000"/>
                    <a:lumOff val="25000"/>
                  </a:schemeClr>
                </a:solidFill>
              </a:rPr>
              <a:t>MVSNet的代价累积通过构造代价体实现的。代价体是一个由长、宽与参考影像长宽一样的代价图在深度方向连接而成的三维结构(图a)，在深度维度，每一个单位表示一个深度值。其中，某一深度的代价图上面的像素表示参考影像同样的像素在相同深度处，与候选集影像的匹配代价。</a:t>
            </a:r>
          </a:p>
        </p:txBody>
      </p:sp>
      <p:pic>
        <p:nvPicPr>
          <p:cNvPr id="107" name="图片 106"/>
          <p:cNvPicPr/>
          <p:nvPr/>
        </p:nvPicPr>
        <p:blipFill>
          <a:blip r:embed="rId3" r:link="rId4"/>
          <a:stretch>
            <a:fillRect/>
          </a:stretch>
        </p:blipFill>
        <p:spPr>
          <a:xfrm>
            <a:off x="1718945" y="3060700"/>
            <a:ext cx="8318500" cy="34537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6 </a:t>
            </a:r>
            <a:r>
              <a:rPr sz="2800" dirty="0"/>
              <a:t>深度估计</a:t>
            </a:r>
          </a:p>
        </p:txBody>
      </p:sp>
      <p:sp>
        <p:nvSpPr>
          <p:cNvPr id="3" name="文本框 2"/>
          <p:cNvSpPr txBox="1"/>
          <p:nvPr/>
        </p:nvSpPr>
        <p:spPr>
          <a:xfrm>
            <a:off x="822960" y="1102995"/>
            <a:ext cx="10975975" cy="4078605"/>
          </a:xfrm>
          <a:prstGeom prst="rect">
            <a:avLst/>
          </a:prstGeom>
          <a:noFill/>
        </p:spPr>
        <p:txBody>
          <a:bodyPr wrap="square" rtlCol="0" anchor="t">
            <a:spAutoFit/>
          </a:bodyPr>
          <a:lstStyle/>
          <a:p>
            <a:pPr>
              <a:lnSpc>
                <a:spcPct val="120000"/>
              </a:lnSpc>
            </a:pPr>
            <a:r>
              <a:rPr lang="en-US" altLang="zh-CN" sz="2000" b="1" dirty="0">
                <a:solidFill>
                  <a:schemeClr val="tx1">
                    <a:lumMod val="75000"/>
                    <a:lumOff val="25000"/>
                  </a:schemeClr>
                </a:solidFill>
              </a:rPr>
              <a:t>        </a:t>
            </a:r>
            <a:r>
              <a:rPr lang="zh-CN" altLang="en-US" sz="2400" b="1" dirty="0">
                <a:solidFill>
                  <a:schemeClr val="tx1">
                    <a:lumMod val="75000"/>
                    <a:lumOff val="25000"/>
                  </a:schemeClr>
                </a:solidFill>
              </a:rPr>
              <a:t>MVSNet的深度估计是通过神经网络直接学习的。网络训练方法是，输入代价体V和对应深度图真值，利用SoftMax回归每一个像素在深度0处的概率，得到一个表示参考影像每个影像沿深度方向置信度的概率体P，以此完成从代价到深度值的学习过程。</a:t>
            </a:r>
          </a:p>
          <a:p>
            <a:pPr>
              <a:lnSpc>
                <a:spcPct val="120000"/>
              </a:lnSpc>
            </a:pPr>
            <a:r>
              <a:rPr lang="en-US" altLang="zh-CN" sz="2400" b="1" dirty="0">
                <a:solidFill>
                  <a:schemeClr val="tx1">
                    <a:lumMod val="75000"/>
                    <a:lumOff val="25000"/>
                  </a:schemeClr>
                </a:solidFill>
              </a:rPr>
              <a:t>      </a:t>
            </a:r>
            <a:r>
              <a:rPr lang="zh-CN" altLang="en-US" sz="2400" b="1" dirty="0">
                <a:solidFill>
                  <a:schemeClr val="tx1">
                    <a:lumMod val="75000"/>
                    <a:lumOff val="25000"/>
                  </a:schemeClr>
                </a:solidFill>
              </a:rPr>
              <a:t>当已知概率体时，最简单的方法可以获取参考影像的所有像素在不同深度的概率图，按照赢者通吃原则直接估计深度图。然而，赢者通吃原则无法在亚像素级别估计深度，造成深度突变、不平滑情况。所以需要沿着概率体的深度方向，以深度期望值作为该像素的深度估计值，使得整个深度图中的不同部分内部较为平滑。</a:t>
            </a:r>
          </a:p>
        </p:txBody>
      </p:sp>
      <p:pic>
        <p:nvPicPr>
          <p:cNvPr id="108" name="图片 107"/>
          <p:cNvPicPr/>
          <p:nvPr/>
        </p:nvPicPr>
        <p:blipFill>
          <a:blip r:embed="rId3" r:link="rId4"/>
          <a:stretch>
            <a:fillRect/>
          </a:stretch>
        </p:blipFill>
        <p:spPr>
          <a:xfrm>
            <a:off x="952500" y="5181600"/>
            <a:ext cx="10287000" cy="1524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noChangeShapeType="1"/>
          </p:cNvCxnSpPr>
          <p:nvPr/>
        </p:nvCxnSpPr>
        <p:spPr bwMode="auto">
          <a:xfrm>
            <a:off x="538563" y="2433326"/>
            <a:ext cx="11047638" cy="0"/>
          </a:xfrm>
          <a:prstGeom prst="line">
            <a:avLst/>
          </a:prstGeom>
          <a:noFill/>
          <a:ln w="9525">
            <a:solidFill>
              <a:schemeClr val="accent1"/>
            </a:solidFill>
            <a:round/>
          </a:ln>
          <a:effectLst/>
        </p:spPr>
      </p:cxnSp>
      <p:sp>
        <p:nvSpPr>
          <p:cNvPr id="3" name="TextBox 4"/>
          <p:cNvSpPr txBox="1">
            <a:spLocks noChangeArrowheads="1"/>
          </p:cNvSpPr>
          <p:nvPr/>
        </p:nvSpPr>
        <p:spPr bwMode="auto">
          <a:xfrm>
            <a:off x="2496508" y="1581855"/>
            <a:ext cx="1559580" cy="748538"/>
          </a:xfrm>
          <a:prstGeom prst="rect">
            <a:avLst/>
          </a:prstGeom>
          <a:noFill/>
          <a:ln w="9525">
            <a:noFill/>
            <a:miter lim="800000"/>
          </a:ln>
        </p:spPr>
        <p:txBody>
          <a:bodyPr wrap="square">
            <a:spAutoFit/>
          </a:bodyPr>
          <a:lstStyle/>
          <a:p>
            <a:pPr>
              <a:buFontTx/>
              <a:buNone/>
            </a:pPr>
            <a:r>
              <a:rPr lang="zh-CN" altLang="en-US" sz="4265" b="1" dirty="0">
                <a:solidFill>
                  <a:schemeClr val="accent2"/>
                </a:solidFill>
                <a:latin typeface="微软雅黑" panose="020B0503020204020204" pitchFamily="34" charset="-122"/>
                <a:ea typeface="微软雅黑" panose="020B0503020204020204" pitchFamily="34" charset="-122"/>
              </a:rPr>
              <a:t>目录</a:t>
            </a:r>
          </a:p>
        </p:txBody>
      </p:sp>
      <p:sp>
        <p:nvSpPr>
          <p:cNvPr id="4" name="TextBox 5"/>
          <p:cNvSpPr txBox="1">
            <a:spLocks noChangeArrowheads="1"/>
          </p:cNvSpPr>
          <p:nvPr/>
        </p:nvSpPr>
        <p:spPr bwMode="auto">
          <a:xfrm>
            <a:off x="1141350" y="1761447"/>
            <a:ext cx="1882892" cy="461345"/>
          </a:xfrm>
          <a:prstGeom prst="rect">
            <a:avLst/>
          </a:prstGeom>
          <a:noFill/>
          <a:ln w="9525">
            <a:noFill/>
            <a:miter lim="800000"/>
          </a:ln>
        </p:spPr>
        <p:txBody>
          <a:bodyPr wrap="square">
            <a:spAutoFit/>
          </a:bodyPr>
          <a:lstStyle/>
          <a:p>
            <a:pPr>
              <a:buFontTx/>
              <a:buNone/>
            </a:pPr>
            <a:r>
              <a:rPr lang="en-US" altLang="zh-CN" sz="2400" b="1" dirty="0">
                <a:solidFill>
                  <a:schemeClr val="accent2"/>
                </a:solidFill>
                <a:ea typeface="微软雅黑" panose="020B0503020204020204" pitchFamily="34" charset="-122"/>
              </a:rPr>
              <a:t>Contents</a:t>
            </a:r>
            <a:endParaRPr lang="zh-CN" altLang="en-US" sz="2400" b="1" dirty="0">
              <a:solidFill>
                <a:schemeClr val="accent2"/>
              </a:solidFill>
              <a:ea typeface="微软雅黑" panose="020B0503020204020204" pitchFamily="34" charset="-122"/>
            </a:endParaRPr>
          </a:p>
        </p:txBody>
      </p:sp>
      <p:sp>
        <p:nvSpPr>
          <p:cNvPr id="5" name="矩形 4"/>
          <p:cNvSpPr>
            <a:spLocks noChangeArrowheads="1"/>
          </p:cNvSpPr>
          <p:nvPr/>
        </p:nvSpPr>
        <p:spPr bwMode="auto">
          <a:xfrm>
            <a:off x="3763" y="1570259"/>
            <a:ext cx="534802" cy="534802"/>
          </a:xfrm>
          <a:prstGeom prst="rect">
            <a:avLst/>
          </a:prstGeom>
          <a:solidFill>
            <a:schemeClr val="accent1"/>
          </a:solidFill>
          <a:ln w="9525">
            <a:noFill/>
            <a:miter lim="800000"/>
          </a:ln>
        </p:spPr>
        <p:txBody>
          <a:bodyPr/>
          <a:lstStyle/>
          <a:p>
            <a:pPr>
              <a:buFontTx/>
              <a:buNone/>
            </a:pPr>
            <a:endParaRPr lang="zh-CN" altLang="en-US" sz="2400"/>
          </a:p>
        </p:txBody>
      </p:sp>
      <p:sp>
        <p:nvSpPr>
          <p:cNvPr id="6" name="AutoShape 3"/>
          <p:cNvSpPr>
            <a:spLocks noChangeAspect="1" noChangeArrowheads="1" noTextEdit="1"/>
          </p:cNvSpPr>
          <p:nvPr/>
        </p:nvSpPr>
        <p:spPr bwMode="auto">
          <a:xfrm>
            <a:off x="2436937" y="3175425"/>
            <a:ext cx="723330" cy="721405"/>
          </a:xfrm>
          <a:prstGeom prst="rect">
            <a:avLst/>
          </a:prstGeom>
          <a:noFill/>
          <a:ln w="9525">
            <a:noFill/>
            <a:miter lim="800000"/>
          </a:ln>
        </p:spPr>
        <p:txBody>
          <a:bodyPr/>
          <a:lstStyle/>
          <a:p>
            <a:endParaRPr lang="zh-CN" altLang="en-US" sz="2400"/>
          </a:p>
        </p:txBody>
      </p:sp>
      <p:sp>
        <p:nvSpPr>
          <p:cNvPr id="7" name="Oval 5"/>
          <p:cNvSpPr>
            <a:spLocks noChangeArrowheads="1"/>
          </p:cNvSpPr>
          <p:nvPr/>
        </p:nvSpPr>
        <p:spPr bwMode="auto">
          <a:xfrm>
            <a:off x="2436937" y="3175426"/>
            <a:ext cx="731025" cy="729102"/>
          </a:xfrm>
          <a:prstGeom prst="ellipse">
            <a:avLst/>
          </a:prstGeom>
          <a:solidFill>
            <a:schemeClr val="bg2"/>
          </a:solidFill>
          <a:ln w="9525">
            <a:noFill/>
            <a:round/>
          </a:ln>
        </p:spPr>
        <p:txBody>
          <a:bodyPr/>
          <a:lstStyle/>
          <a:p>
            <a:pPr>
              <a:buFontTx/>
              <a:buNone/>
            </a:pPr>
            <a:endParaRPr lang="zh-CN" altLang="en-US" sz="2400"/>
          </a:p>
        </p:txBody>
      </p:sp>
      <p:sp>
        <p:nvSpPr>
          <p:cNvPr id="8" name="Oval 6"/>
          <p:cNvSpPr>
            <a:spLocks noChangeArrowheads="1"/>
          </p:cNvSpPr>
          <p:nvPr/>
        </p:nvSpPr>
        <p:spPr bwMode="auto">
          <a:xfrm>
            <a:off x="2508862" y="3247348"/>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9" name="TextBox 14"/>
          <p:cNvSpPr txBox="1">
            <a:spLocks noChangeArrowheads="1"/>
          </p:cNvSpPr>
          <p:nvPr/>
        </p:nvSpPr>
        <p:spPr bwMode="auto">
          <a:xfrm>
            <a:off x="2614630" y="3264273"/>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1</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3300169" y="3319351"/>
            <a:ext cx="5495961" cy="420884"/>
          </a:xfrm>
          <a:prstGeom prst="rect">
            <a:avLst/>
          </a:prstGeom>
          <a:noFill/>
          <a:ln w="9525">
            <a:noFill/>
            <a:miter lim="800000"/>
          </a:ln>
        </p:spPr>
        <p:txBody>
          <a:bodyPr wrap="square">
            <a:spAutoFit/>
          </a:bodyPr>
          <a:lstStyle/>
          <a:p>
            <a:pPr>
              <a:buFontTx/>
              <a:buNone/>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1. 基于</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3D-LSTM</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的重建算法（单张图片）</a:t>
            </a:r>
          </a:p>
        </p:txBody>
      </p:sp>
      <p:sp>
        <p:nvSpPr>
          <p:cNvPr id="11" name="AutoShape 3"/>
          <p:cNvSpPr>
            <a:spLocks noChangeAspect="1" noChangeArrowheads="1" noTextEdit="1"/>
          </p:cNvSpPr>
          <p:nvPr/>
        </p:nvSpPr>
        <p:spPr bwMode="auto">
          <a:xfrm>
            <a:off x="2461213" y="4672959"/>
            <a:ext cx="723330" cy="721405"/>
          </a:xfrm>
          <a:prstGeom prst="rect">
            <a:avLst/>
          </a:prstGeom>
          <a:noFill/>
          <a:ln w="9525">
            <a:noFill/>
            <a:miter lim="800000"/>
          </a:ln>
        </p:spPr>
        <p:txBody>
          <a:bodyPr/>
          <a:lstStyle/>
          <a:p>
            <a:endParaRPr lang="zh-CN" altLang="en-US" sz="2400"/>
          </a:p>
        </p:txBody>
      </p:sp>
      <p:sp>
        <p:nvSpPr>
          <p:cNvPr id="12" name="Oval 5"/>
          <p:cNvSpPr>
            <a:spLocks noChangeArrowheads="1"/>
          </p:cNvSpPr>
          <p:nvPr/>
        </p:nvSpPr>
        <p:spPr bwMode="auto">
          <a:xfrm>
            <a:off x="2461213" y="4672960"/>
            <a:ext cx="731025" cy="729102"/>
          </a:xfrm>
          <a:prstGeom prst="ellipse">
            <a:avLst/>
          </a:prstGeom>
          <a:solidFill>
            <a:schemeClr val="bg2"/>
          </a:solidFill>
          <a:ln w="9525">
            <a:noFill/>
            <a:round/>
          </a:ln>
        </p:spPr>
        <p:txBody>
          <a:bodyPr/>
          <a:lstStyle/>
          <a:p>
            <a:pPr>
              <a:buFontTx/>
              <a:buNone/>
            </a:pPr>
            <a:endParaRPr lang="zh-CN" altLang="en-US" sz="2400"/>
          </a:p>
        </p:txBody>
      </p:sp>
      <p:sp>
        <p:nvSpPr>
          <p:cNvPr id="13" name="Oval 6"/>
          <p:cNvSpPr>
            <a:spLocks noChangeArrowheads="1"/>
          </p:cNvSpPr>
          <p:nvPr/>
        </p:nvSpPr>
        <p:spPr bwMode="auto">
          <a:xfrm>
            <a:off x="2533138" y="4744882"/>
            <a:ext cx="602133" cy="600209"/>
          </a:xfrm>
          <a:prstGeom prst="ellipse">
            <a:avLst/>
          </a:prstGeom>
          <a:solidFill>
            <a:schemeClr val="accent1"/>
          </a:solidFill>
          <a:ln w="9525">
            <a:noFill/>
            <a:round/>
          </a:ln>
        </p:spPr>
        <p:txBody>
          <a:bodyPr/>
          <a:lstStyle/>
          <a:p>
            <a:pPr>
              <a:buFontTx/>
              <a:buNone/>
            </a:pPr>
            <a:endParaRPr lang="zh-CN" altLang="en-US" sz="2400"/>
          </a:p>
        </p:txBody>
      </p:sp>
      <p:sp>
        <p:nvSpPr>
          <p:cNvPr id="14" name="TextBox 19"/>
          <p:cNvSpPr txBox="1">
            <a:spLocks noChangeArrowheads="1"/>
          </p:cNvSpPr>
          <p:nvPr/>
        </p:nvSpPr>
        <p:spPr bwMode="auto">
          <a:xfrm>
            <a:off x="2604810" y="4761808"/>
            <a:ext cx="443287" cy="584455"/>
          </a:xfrm>
          <a:prstGeom prst="rect">
            <a:avLst/>
          </a:prstGeom>
          <a:noFill/>
          <a:ln w="9525">
            <a:noFill/>
            <a:miter lim="800000"/>
          </a:ln>
        </p:spPr>
        <p:txBody>
          <a:bodyPr wrap="square">
            <a:spAutoFit/>
          </a:bodyPr>
          <a:lstStyle/>
          <a:p>
            <a:pPr>
              <a:buFontTx/>
              <a:buNone/>
            </a:pPr>
            <a:r>
              <a:rPr lang="en-US" altLang="zh-CN" sz="3200" dirty="0">
                <a:solidFill>
                  <a:srgbClr val="FFFFFF"/>
                </a:solidFill>
                <a:latin typeface="微软雅黑" panose="020B0503020204020204" pitchFamily="34" charset="-122"/>
                <a:ea typeface="微软雅黑" panose="020B0503020204020204" pitchFamily="34" charset="-122"/>
              </a:rPr>
              <a:t>2</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15" name="TextBox 20"/>
          <p:cNvSpPr txBox="1">
            <a:spLocks noChangeArrowheads="1"/>
          </p:cNvSpPr>
          <p:nvPr/>
        </p:nvSpPr>
        <p:spPr bwMode="auto">
          <a:xfrm>
            <a:off x="3300095" y="4652645"/>
            <a:ext cx="7394575" cy="420884"/>
          </a:xfrm>
          <a:prstGeom prst="rect">
            <a:avLst/>
          </a:prstGeom>
          <a:noFill/>
          <a:ln w="9525">
            <a:noFill/>
            <a:miter lim="800000"/>
          </a:ln>
        </p:spPr>
        <p:txBody>
          <a:bodyPr wrap="square">
            <a:spAutoFit/>
          </a:bodyPr>
          <a:lstStyle/>
          <a:p>
            <a:pPr>
              <a:buFontTx/>
              <a:buNone/>
            </a:pP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 基于卷积神经网络的多识图三维重建算法（</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MVS</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516407" y="2314882"/>
            <a:ext cx="534802" cy="143928"/>
          </a:xfrm>
          <a:prstGeom prst="rect">
            <a:avLst/>
          </a:prstGeom>
          <a:solidFill>
            <a:schemeClr val="accent2"/>
          </a:solidFill>
          <a:ln w="9525">
            <a:noFill/>
            <a:miter lim="800000"/>
          </a:ln>
        </p:spPr>
        <p:txBody>
          <a:bodyPr/>
          <a:lstStyle/>
          <a:p>
            <a:pPr>
              <a:buFontTx/>
              <a:buNone/>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4"/>
                                        </p:tgtEl>
                                        <p:attrNameLst>
                                          <p:attrName>ppt_y</p:attrName>
                                        </p:attrNameLst>
                                      </p:cBhvr>
                                      <p:tavLst>
                                        <p:tav tm="0">
                                          <p:val>
                                            <p:strVal val="#ppt_y"/>
                                          </p:val>
                                        </p:tav>
                                        <p:tav tm="100000">
                                          <p:val>
                                            <p:strVal val="#ppt_y"/>
                                          </p:val>
                                        </p:tav>
                                      </p:tavLst>
                                    </p:anim>
                                    <p:anim calcmode="lin" valueType="num">
                                      <p:cBhvr>
                                        <p:cTn id="2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4"/>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gtEl>
                                        <p:attrNameLst>
                                          <p:attrName>ppt_y</p:attrName>
                                        </p:attrNameLst>
                                      </p:cBhvr>
                                      <p:tavLst>
                                        <p:tav tm="0">
                                          <p:val>
                                            <p:strVal val="#ppt_y"/>
                                          </p:val>
                                        </p:tav>
                                        <p:tav tm="100000">
                                          <p:val>
                                            <p:strVal val="#ppt_y"/>
                                          </p:val>
                                        </p:tav>
                                      </p:tavLst>
                                    </p:anim>
                                    <p:anim calcmode="lin" valueType="num">
                                      <p:cBhvr>
                                        <p:cTn id="30"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gtEl>
                                      </p:cBhvr>
                                    </p:animEffect>
                                  </p:childTnLst>
                                </p:cTn>
                              </p:par>
                            </p:childTnLst>
                          </p:cTn>
                        </p:par>
                        <p:par>
                          <p:cTn id="33" fill="hold">
                            <p:stCondLst>
                              <p:cond delay="2349"/>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6"/>
                                        </p:tgtEl>
                                        <p:attrNameLst>
                                          <p:attrName>style.visibility</p:attrName>
                                        </p:attrNameLst>
                                      </p:cBhvr>
                                      <p:to>
                                        <p:strVal val="visible"/>
                                      </p:to>
                                    </p:set>
                                    <p:animScale>
                                      <p:cBhvr>
                                        <p:cTn id="3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6"/>
                                        </p:tgtEl>
                                        <p:attrNameLst>
                                          <p:attrName>ppt_x</p:attrName>
                                          <p:attrName>ppt_y</p:attrName>
                                        </p:attrNameLst>
                                      </p:cBhvr>
                                      <p:rCtr x="0" y="0"/>
                                    </p:animMotion>
                                    <p:animEffect transition="in" filter="fade">
                                      <p:cBhvr>
                                        <p:cTn id="38" dur="1000"/>
                                        <p:tgtEl>
                                          <p:spTgt spid="6"/>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Scale>
                                      <p:cBhvr>
                                        <p:cTn id="4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7"/>
                                        </p:tgtEl>
                                        <p:attrNameLst>
                                          <p:attrName>ppt_x</p:attrName>
                                          <p:attrName>ppt_y</p:attrName>
                                        </p:attrNameLst>
                                      </p:cBhvr>
                                      <p:rCtr x="0" y="0"/>
                                    </p:animMotion>
                                    <p:animEffect transition="in" filter="fade">
                                      <p:cBhvr>
                                        <p:cTn id="43" dur="1000"/>
                                        <p:tgtEl>
                                          <p:spTgt spid="7"/>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Scale>
                                      <p:cBhvr>
                                        <p:cTn id="4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8"/>
                                        </p:tgtEl>
                                        <p:attrNameLst>
                                          <p:attrName>ppt_x</p:attrName>
                                          <p:attrName>ppt_y</p:attrName>
                                        </p:attrNameLst>
                                      </p:cBhvr>
                                      <p:rCtr x="0" y="0"/>
                                    </p:animMotion>
                                    <p:animEffect transition="in" filter="fade">
                                      <p:cBhvr>
                                        <p:cTn id="48" dur="1000"/>
                                        <p:tgtEl>
                                          <p:spTgt spid="8"/>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Scale>
                                      <p:cBhvr>
                                        <p:cTn id="5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
                                        </p:tgtEl>
                                        <p:attrNameLst>
                                          <p:attrName>ppt_x</p:attrName>
                                          <p:attrName>ppt_y</p:attrName>
                                        </p:attrNameLst>
                                      </p:cBhvr>
                                      <p:rCtr x="0" y="0"/>
                                    </p:animMotion>
                                    <p:animEffect transition="in" filter="fade">
                                      <p:cBhvr>
                                        <p:cTn id="53" dur="1000"/>
                                        <p:tgtEl>
                                          <p:spTgt spid="9"/>
                                        </p:tgtEl>
                                      </p:cBhvr>
                                    </p:animEffect>
                                  </p:childTnLst>
                                </p:cTn>
                              </p:par>
                            </p:childTnLst>
                          </p:cTn>
                        </p:par>
                        <p:par>
                          <p:cTn id="54" fill="hold">
                            <p:stCondLst>
                              <p:cond delay="3349"/>
                            </p:stCondLst>
                            <p:childTnLst>
                              <p:par>
                                <p:cTn id="55" presetID="22" presetClass="entr" presetSubtype="8"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par>
                          <p:cTn id="58" fill="hold">
                            <p:stCondLst>
                              <p:cond delay="3849"/>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11"/>
                                        </p:tgtEl>
                                        <p:attrNameLst>
                                          <p:attrName>style.visibility</p:attrName>
                                        </p:attrNameLst>
                                      </p:cBhvr>
                                      <p:to>
                                        <p:strVal val="visible"/>
                                      </p:to>
                                    </p:set>
                                    <p:animScale>
                                      <p:cBhvr>
                                        <p:cTn id="6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11"/>
                                        </p:tgtEl>
                                        <p:attrNameLst>
                                          <p:attrName>ppt_x</p:attrName>
                                          <p:attrName>ppt_y</p:attrName>
                                        </p:attrNameLst>
                                      </p:cBhvr>
                                      <p:rCtr x="0" y="0"/>
                                    </p:animMotion>
                                    <p:animEffect transition="in" filter="fade">
                                      <p:cBhvr>
                                        <p:cTn id="63" dur="1000"/>
                                        <p:tgtEl>
                                          <p:spTgt spid="11"/>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Scale>
                                      <p:cBhvr>
                                        <p:cTn id="66"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12"/>
                                        </p:tgtEl>
                                        <p:attrNameLst>
                                          <p:attrName>ppt_x</p:attrName>
                                          <p:attrName>ppt_y</p:attrName>
                                        </p:attrNameLst>
                                      </p:cBhvr>
                                      <p:rCtr x="0" y="0"/>
                                    </p:animMotion>
                                    <p:animEffect transition="in" filter="fade">
                                      <p:cBhvr>
                                        <p:cTn id="68" dur="1000"/>
                                        <p:tgtEl>
                                          <p:spTgt spid="12"/>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Scale>
                                      <p:cBhvr>
                                        <p:cTn id="71"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13"/>
                                        </p:tgtEl>
                                        <p:attrNameLst>
                                          <p:attrName>ppt_x</p:attrName>
                                          <p:attrName>ppt_y</p:attrName>
                                        </p:attrNameLst>
                                      </p:cBhvr>
                                      <p:rCtr x="0" y="0"/>
                                    </p:animMotion>
                                    <p:animEffect transition="in" filter="fade">
                                      <p:cBhvr>
                                        <p:cTn id="73" dur="1000"/>
                                        <p:tgtEl>
                                          <p:spTgt spid="13"/>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Scale>
                                      <p:cBhvr>
                                        <p:cTn id="76"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14"/>
                                        </p:tgtEl>
                                        <p:attrNameLst>
                                          <p:attrName>ppt_x</p:attrName>
                                          <p:attrName>ppt_y</p:attrName>
                                        </p:attrNameLst>
                                      </p:cBhvr>
                                      <p:rCtr x="0" y="0"/>
                                    </p:animMotion>
                                    <p:animEffect transition="in" filter="fade">
                                      <p:cBhvr>
                                        <p:cTn id="78" dur="1000"/>
                                        <p:tgtEl>
                                          <p:spTgt spid="14"/>
                                        </p:tgtEl>
                                      </p:cBhvr>
                                    </p:animEffect>
                                  </p:childTnLst>
                                </p:cTn>
                              </p:par>
                            </p:childTnLst>
                          </p:cTn>
                        </p:par>
                        <p:par>
                          <p:cTn id="79" fill="hold">
                            <p:stCondLst>
                              <p:cond delay="4849"/>
                            </p:stCondLst>
                            <p:childTnLst>
                              <p:par>
                                <p:cTn id="80" presetID="22" presetClass="entr" presetSubtype="8"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autoUpdateAnimBg="0"/>
      <p:bldP spid="6" grpId="0" animBg="1"/>
      <p:bldP spid="7" grpId="0" animBg="1" autoUpdateAnimBg="0"/>
      <p:bldP spid="8" grpId="0" animBg="1" autoUpdateAnimBg="0"/>
      <p:bldP spid="9" grpId="0" autoUpdateAnimBg="0"/>
      <p:bldP spid="10" grpId="0" autoUpdateAnimBg="0"/>
      <p:bldP spid="11" grpId="0" animBg="1"/>
      <p:bldP spid="12" grpId="0" animBg="1" autoUpdateAnimBg="0"/>
      <p:bldP spid="13" grpId="0" animBg="1" autoUpdateAnimBg="0"/>
      <p:bldP spid="14" grpId="0" autoUpdateAnimBg="0"/>
      <p:bldP spid="15" grpId="0" autoUpdateAnimBg="0"/>
      <p:bldP spid="25"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dirty="0"/>
              <a:t>大鸡翅</a:t>
            </a:r>
          </a:p>
        </p:txBody>
      </p:sp>
      <p:pic>
        <p:nvPicPr>
          <p:cNvPr id="2" name="图片 1"/>
          <p:cNvPicPr>
            <a:picLocks noChangeAspect="1"/>
          </p:cNvPicPr>
          <p:nvPr/>
        </p:nvPicPr>
        <p:blipFill>
          <a:blip r:embed="rId3"/>
          <a:stretch>
            <a:fillRect/>
          </a:stretch>
        </p:blipFill>
        <p:spPr>
          <a:xfrm>
            <a:off x="1158240" y="1176020"/>
            <a:ext cx="4740910" cy="2632710"/>
          </a:xfrm>
          <a:prstGeom prst="rect">
            <a:avLst/>
          </a:prstGeom>
        </p:spPr>
      </p:pic>
      <p:pic>
        <p:nvPicPr>
          <p:cNvPr id="4" name="图片 3"/>
          <p:cNvPicPr>
            <a:picLocks noChangeAspect="1"/>
          </p:cNvPicPr>
          <p:nvPr/>
        </p:nvPicPr>
        <p:blipFill>
          <a:blip r:embed="rId4"/>
          <a:stretch>
            <a:fillRect/>
          </a:stretch>
        </p:blipFill>
        <p:spPr>
          <a:xfrm>
            <a:off x="6664325" y="953770"/>
            <a:ext cx="4813300" cy="2700655"/>
          </a:xfrm>
          <a:prstGeom prst="rect">
            <a:avLst/>
          </a:prstGeom>
        </p:spPr>
      </p:pic>
      <p:pic>
        <p:nvPicPr>
          <p:cNvPr id="5" name="图片 4"/>
          <p:cNvPicPr>
            <a:picLocks noChangeAspect="1"/>
          </p:cNvPicPr>
          <p:nvPr/>
        </p:nvPicPr>
        <p:blipFill>
          <a:blip r:embed="rId5"/>
          <a:stretch>
            <a:fillRect/>
          </a:stretch>
        </p:blipFill>
        <p:spPr>
          <a:xfrm>
            <a:off x="6643370" y="4142740"/>
            <a:ext cx="4854575" cy="2715260"/>
          </a:xfrm>
          <a:prstGeom prst="rect">
            <a:avLst/>
          </a:prstGeom>
        </p:spPr>
      </p:pic>
      <p:pic>
        <p:nvPicPr>
          <p:cNvPr id="6" name="图片 5"/>
          <p:cNvPicPr>
            <a:picLocks noChangeAspect="1"/>
          </p:cNvPicPr>
          <p:nvPr/>
        </p:nvPicPr>
        <p:blipFill>
          <a:blip r:embed="rId6"/>
          <a:stretch>
            <a:fillRect/>
          </a:stretch>
        </p:blipFill>
        <p:spPr>
          <a:xfrm>
            <a:off x="1032510" y="3958590"/>
            <a:ext cx="4866640" cy="2733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dirty="0"/>
              <a:t>大鸡翅</a:t>
            </a:r>
          </a:p>
        </p:txBody>
      </p:sp>
      <p:pic>
        <p:nvPicPr>
          <p:cNvPr id="3" name="图片 2"/>
          <p:cNvPicPr>
            <a:picLocks noChangeAspect="1"/>
          </p:cNvPicPr>
          <p:nvPr/>
        </p:nvPicPr>
        <p:blipFill>
          <a:blip r:embed="rId3"/>
          <a:stretch>
            <a:fillRect/>
          </a:stretch>
        </p:blipFill>
        <p:spPr>
          <a:xfrm>
            <a:off x="6003290" y="3692525"/>
            <a:ext cx="4907280" cy="2997200"/>
          </a:xfrm>
          <a:prstGeom prst="rect">
            <a:avLst/>
          </a:prstGeom>
        </p:spPr>
      </p:pic>
      <p:pic>
        <p:nvPicPr>
          <p:cNvPr id="7" name="图片 6"/>
          <p:cNvPicPr>
            <a:picLocks noChangeAspect="1"/>
          </p:cNvPicPr>
          <p:nvPr/>
        </p:nvPicPr>
        <p:blipFill>
          <a:blip r:embed="rId4"/>
          <a:stretch>
            <a:fillRect/>
          </a:stretch>
        </p:blipFill>
        <p:spPr>
          <a:xfrm>
            <a:off x="744220" y="3604260"/>
            <a:ext cx="4706620" cy="3173730"/>
          </a:xfrm>
          <a:prstGeom prst="rect">
            <a:avLst/>
          </a:prstGeom>
        </p:spPr>
      </p:pic>
      <p:pic>
        <p:nvPicPr>
          <p:cNvPr id="8" name="图片 7"/>
          <p:cNvPicPr>
            <a:picLocks noChangeAspect="1"/>
          </p:cNvPicPr>
          <p:nvPr/>
        </p:nvPicPr>
        <p:blipFill>
          <a:blip r:embed="rId5"/>
          <a:stretch>
            <a:fillRect/>
          </a:stretch>
        </p:blipFill>
        <p:spPr>
          <a:xfrm>
            <a:off x="2964180" y="830580"/>
            <a:ext cx="5239385" cy="2933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 </a:t>
            </a:r>
            <a:r>
              <a:rPr sz="2800" dirty="0"/>
              <a:t>效果展示</a:t>
            </a:r>
            <a:r>
              <a:rPr lang="en-US" altLang="zh-CN" sz="2800" dirty="0"/>
              <a:t> - </a:t>
            </a:r>
            <a:r>
              <a:rPr sz="2800" dirty="0"/>
              <a:t>大鸡翅</a:t>
            </a:r>
          </a:p>
        </p:txBody>
      </p:sp>
      <p:pic>
        <p:nvPicPr>
          <p:cNvPr id="3" name="图片 2" descr="QQ截图20210619100731"/>
          <p:cNvPicPr>
            <a:picLocks noChangeAspect="1"/>
          </p:cNvPicPr>
          <p:nvPr/>
        </p:nvPicPr>
        <p:blipFill>
          <a:blip r:embed="rId3"/>
          <a:stretch>
            <a:fillRect/>
          </a:stretch>
        </p:blipFill>
        <p:spPr>
          <a:xfrm>
            <a:off x="761365" y="1460500"/>
            <a:ext cx="4394835" cy="4612640"/>
          </a:xfrm>
          <a:prstGeom prst="rect">
            <a:avLst/>
          </a:prstGeom>
        </p:spPr>
      </p:pic>
      <p:pic>
        <p:nvPicPr>
          <p:cNvPr id="9" name="图片 8" descr="QQ截图20210619100800"/>
          <p:cNvPicPr>
            <a:picLocks noChangeAspect="1"/>
          </p:cNvPicPr>
          <p:nvPr/>
        </p:nvPicPr>
        <p:blipFill>
          <a:blip r:embed="rId4"/>
          <a:stretch>
            <a:fillRect/>
          </a:stretch>
        </p:blipFill>
        <p:spPr>
          <a:xfrm>
            <a:off x="6384290" y="1524635"/>
            <a:ext cx="4257675" cy="4548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a:sym typeface="+mn-ea"/>
              </a:rPr>
              <a:t>雕塑</a:t>
            </a:r>
            <a:endParaRPr sz="2800" dirty="0"/>
          </a:p>
        </p:txBody>
      </p:sp>
      <p:pic>
        <p:nvPicPr>
          <p:cNvPr id="3" name="图片 2"/>
          <p:cNvPicPr>
            <a:picLocks noChangeAspect="1"/>
          </p:cNvPicPr>
          <p:nvPr/>
        </p:nvPicPr>
        <p:blipFill>
          <a:blip r:embed="rId3"/>
          <a:stretch>
            <a:fillRect/>
          </a:stretch>
        </p:blipFill>
        <p:spPr>
          <a:xfrm>
            <a:off x="1032510" y="969645"/>
            <a:ext cx="4758055" cy="2684780"/>
          </a:xfrm>
          <a:prstGeom prst="rect">
            <a:avLst/>
          </a:prstGeom>
        </p:spPr>
      </p:pic>
      <p:pic>
        <p:nvPicPr>
          <p:cNvPr id="7" name="图片 6"/>
          <p:cNvPicPr>
            <a:picLocks noChangeAspect="1"/>
          </p:cNvPicPr>
          <p:nvPr/>
        </p:nvPicPr>
        <p:blipFill>
          <a:blip r:embed="rId4"/>
          <a:stretch>
            <a:fillRect/>
          </a:stretch>
        </p:blipFill>
        <p:spPr>
          <a:xfrm>
            <a:off x="6261735" y="969645"/>
            <a:ext cx="4878070" cy="2720340"/>
          </a:xfrm>
          <a:prstGeom prst="rect">
            <a:avLst/>
          </a:prstGeom>
        </p:spPr>
      </p:pic>
      <p:pic>
        <p:nvPicPr>
          <p:cNvPr id="8" name="图片 7"/>
          <p:cNvPicPr>
            <a:picLocks noChangeAspect="1"/>
          </p:cNvPicPr>
          <p:nvPr/>
        </p:nvPicPr>
        <p:blipFill>
          <a:blip r:embed="rId5"/>
          <a:stretch>
            <a:fillRect/>
          </a:stretch>
        </p:blipFill>
        <p:spPr>
          <a:xfrm>
            <a:off x="1032510" y="3910330"/>
            <a:ext cx="4758690" cy="2713990"/>
          </a:xfrm>
          <a:prstGeom prst="rect">
            <a:avLst/>
          </a:prstGeom>
        </p:spPr>
      </p:pic>
      <p:pic>
        <p:nvPicPr>
          <p:cNvPr id="9" name="图片 8"/>
          <p:cNvPicPr>
            <a:picLocks noChangeAspect="1"/>
          </p:cNvPicPr>
          <p:nvPr/>
        </p:nvPicPr>
        <p:blipFill>
          <a:blip r:embed="rId6"/>
          <a:stretch>
            <a:fillRect/>
          </a:stretch>
        </p:blipFill>
        <p:spPr>
          <a:xfrm>
            <a:off x="6261735" y="3891915"/>
            <a:ext cx="4939030" cy="2807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a:sym typeface="+mn-ea"/>
              </a:rPr>
              <a:t>雕塑</a:t>
            </a:r>
            <a:endParaRPr sz="2800" dirty="0"/>
          </a:p>
        </p:txBody>
      </p:sp>
      <p:pic>
        <p:nvPicPr>
          <p:cNvPr id="2" name="图片 1"/>
          <p:cNvPicPr>
            <a:picLocks noChangeAspect="1"/>
          </p:cNvPicPr>
          <p:nvPr/>
        </p:nvPicPr>
        <p:blipFill>
          <a:blip r:embed="rId3"/>
          <a:stretch>
            <a:fillRect/>
          </a:stretch>
        </p:blipFill>
        <p:spPr>
          <a:xfrm>
            <a:off x="635000" y="3983355"/>
            <a:ext cx="4781550" cy="2797810"/>
          </a:xfrm>
          <a:prstGeom prst="rect">
            <a:avLst/>
          </a:prstGeom>
        </p:spPr>
      </p:pic>
      <p:pic>
        <p:nvPicPr>
          <p:cNvPr id="4" name="图片 3"/>
          <p:cNvPicPr>
            <a:picLocks noChangeAspect="1"/>
          </p:cNvPicPr>
          <p:nvPr/>
        </p:nvPicPr>
        <p:blipFill>
          <a:blip r:embed="rId4"/>
          <a:stretch>
            <a:fillRect/>
          </a:stretch>
        </p:blipFill>
        <p:spPr>
          <a:xfrm>
            <a:off x="6125845" y="3930650"/>
            <a:ext cx="4839970" cy="2908935"/>
          </a:xfrm>
          <a:prstGeom prst="rect">
            <a:avLst/>
          </a:prstGeom>
        </p:spPr>
      </p:pic>
      <p:pic>
        <p:nvPicPr>
          <p:cNvPr id="5" name="图片 4"/>
          <p:cNvPicPr>
            <a:picLocks noChangeAspect="1"/>
          </p:cNvPicPr>
          <p:nvPr/>
        </p:nvPicPr>
        <p:blipFill>
          <a:blip r:embed="rId5"/>
          <a:stretch>
            <a:fillRect/>
          </a:stretch>
        </p:blipFill>
        <p:spPr>
          <a:xfrm>
            <a:off x="3414395" y="1067435"/>
            <a:ext cx="5032375" cy="2863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dirty="0"/>
              <a:t>雕塑</a:t>
            </a:r>
          </a:p>
        </p:txBody>
      </p:sp>
      <p:pic>
        <p:nvPicPr>
          <p:cNvPr id="7" name="图片 6" descr="3"/>
          <p:cNvPicPr>
            <a:picLocks noChangeAspect="1"/>
          </p:cNvPicPr>
          <p:nvPr/>
        </p:nvPicPr>
        <p:blipFill>
          <a:blip r:embed="rId3"/>
          <a:stretch>
            <a:fillRect/>
          </a:stretch>
        </p:blipFill>
        <p:spPr>
          <a:xfrm>
            <a:off x="1158240" y="1569085"/>
            <a:ext cx="4793615" cy="4295775"/>
          </a:xfrm>
          <a:prstGeom prst="rect">
            <a:avLst/>
          </a:prstGeom>
        </p:spPr>
      </p:pic>
      <p:pic>
        <p:nvPicPr>
          <p:cNvPr id="8" name="图片 7" descr="QQ截图20210619101341"/>
          <p:cNvPicPr>
            <a:picLocks noChangeAspect="1"/>
          </p:cNvPicPr>
          <p:nvPr/>
        </p:nvPicPr>
        <p:blipFill>
          <a:blip r:embed="rId4"/>
          <a:stretch>
            <a:fillRect/>
          </a:stretch>
        </p:blipFill>
        <p:spPr>
          <a:xfrm>
            <a:off x="6639560" y="1569085"/>
            <a:ext cx="4657725" cy="4295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71289"/>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en-US" altLang="zh-CN" sz="2800" dirty="0"/>
              <a:t>2</a:t>
            </a:r>
            <a:r>
              <a:rPr lang="zh-CN" altLang="en-US" sz="2800" dirty="0"/>
              <a:t>.</a:t>
            </a:r>
            <a:r>
              <a:rPr lang="en-US" altLang="zh-CN" sz="2800" dirty="0"/>
              <a:t>7 </a:t>
            </a:r>
            <a:r>
              <a:rPr sz="2800" dirty="0"/>
              <a:t>效果展示</a:t>
            </a:r>
            <a:r>
              <a:rPr lang="en-US" altLang="zh-CN" sz="2800" dirty="0"/>
              <a:t> - </a:t>
            </a:r>
            <a:r>
              <a:rPr sz="2800" dirty="0"/>
              <a:t>泰园餐厅</a:t>
            </a:r>
          </a:p>
        </p:txBody>
      </p:sp>
      <p:pic>
        <p:nvPicPr>
          <p:cNvPr id="2" name="图片 1"/>
          <p:cNvPicPr>
            <a:picLocks noChangeAspect="1"/>
          </p:cNvPicPr>
          <p:nvPr>
            <p:custDataLst>
              <p:tags r:id="rId1"/>
            </p:custDataLst>
          </p:nvPr>
        </p:nvPicPr>
        <p:blipFill>
          <a:blip r:embed="rId4"/>
          <a:stretch>
            <a:fillRect/>
          </a:stretch>
        </p:blipFill>
        <p:spPr>
          <a:xfrm>
            <a:off x="1477010" y="1202055"/>
            <a:ext cx="8961120" cy="4753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8592" y="776798"/>
            <a:ext cx="5070060" cy="5454498"/>
          </a:xfrm>
          <a:prstGeom prst="rect">
            <a:avLst/>
          </a:prstGeom>
          <a:effectLst>
            <a:innerShdw blurRad="63500" dist="50800" dir="16200000">
              <a:prstClr val="black">
                <a:alpha val="50000"/>
              </a:prstClr>
            </a:innerShdw>
          </a:effectLst>
        </p:spPr>
      </p:pic>
      <p:sp>
        <p:nvSpPr>
          <p:cNvPr id="4" name="TextBox 13"/>
          <p:cNvSpPr txBox="1"/>
          <p:nvPr/>
        </p:nvSpPr>
        <p:spPr>
          <a:xfrm>
            <a:off x="4845134" y="2062774"/>
            <a:ext cx="8323292" cy="1015663"/>
          </a:xfrm>
          <a:prstGeom prst="rect">
            <a:avLst/>
          </a:prstGeom>
          <a:noFill/>
        </p:spPr>
        <p:txBody>
          <a:bodyPr wrap="square" rtlCol="0">
            <a:spAutoFit/>
          </a:bodyPr>
          <a:lstStyle/>
          <a:p>
            <a:pPr lvl="0" algn="ctr">
              <a:defRPr/>
            </a:pPr>
            <a:r>
              <a:rPr lang="zh-CN" altLang="en-US" sz="6000" b="1" spc="300" dirty="0">
                <a:latin typeface="微软雅黑" panose="020B0503020204020204" pitchFamily="34" charset="-122"/>
                <a:ea typeface="微软雅黑" panose="020B0503020204020204" pitchFamily="34" charset="-122"/>
              </a:rPr>
              <a:t>感谢您的观看！</a:t>
            </a:r>
            <a:endParaRPr lang="en-US" altLang="zh-CN" sz="60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5761654" y="3173880"/>
            <a:ext cx="5863771" cy="57767"/>
            <a:chOff x="5280505" y="3963496"/>
            <a:chExt cx="5863771" cy="57767"/>
          </a:xfrm>
          <a:solidFill>
            <a:schemeClr val="tx1"/>
          </a:solidFill>
        </p:grpSpPr>
        <p:sp>
          <p:nvSpPr>
            <p:cNvPr id="6" name="任意多边形 16"/>
            <p:cNvSpPr/>
            <p:nvPr/>
          </p:nvSpPr>
          <p:spPr>
            <a:xfrm>
              <a:off x="5280505" y="3992380"/>
              <a:ext cx="5863771" cy="0"/>
            </a:xfrm>
            <a:custGeom>
              <a:avLst/>
              <a:gdLst>
                <a:gd name="connsiteX0" fmla="*/ 0 w 5863771"/>
                <a:gd name="connsiteY0" fmla="*/ 0 h 0"/>
                <a:gd name="connsiteX1" fmla="*/ 58057 w 5863771"/>
                <a:gd name="connsiteY1" fmla="*/ 0 h 0"/>
                <a:gd name="connsiteX2" fmla="*/ 5863771 w 5863771"/>
                <a:gd name="connsiteY2" fmla="*/ 0 h 0"/>
              </a:gdLst>
              <a:ahLst/>
              <a:cxnLst>
                <a:cxn ang="0">
                  <a:pos x="connsiteX0" y="connsiteY0"/>
                </a:cxn>
                <a:cxn ang="0">
                  <a:pos x="connsiteX1" y="connsiteY1"/>
                </a:cxn>
                <a:cxn ang="0">
                  <a:pos x="connsiteX2" y="connsiteY2"/>
                </a:cxn>
              </a:cxnLst>
              <a:rect l="l" t="t" r="r" b="b"/>
              <a:pathLst>
                <a:path w="5863771">
                  <a:moveTo>
                    <a:pt x="0" y="0"/>
                  </a:moveTo>
                  <a:lnTo>
                    <a:pt x="58057" y="0"/>
                  </a:lnTo>
                  <a:lnTo>
                    <a:pt x="5863771"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7" name="圆角矩形 17"/>
            <p:cNvSpPr/>
            <p:nvPr/>
          </p:nvSpPr>
          <p:spPr>
            <a:xfrm>
              <a:off x="7456740" y="3963496"/>
              <a:ext cx="1511300" cy="57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grpSp>
      <p:grpSp>
        <p:nvGrpSpPr>
          <p:cNvPr id="9" name="组合 8"/>
          <p:cNvGrpSpPr/>
          <p:nvPr/>
        </p:nvGrpSpPr>
        <p:grpSpPr bwMode="auto">
          <a:xfrm>
            <a:off x="7782456" y="4205439"/>
            <a:ext cx="412709" cy="333006"/>
            <a:chOff x="0" y="0"/>
            <a:chExt cx="1088225" cy="869861"/>
          </a:xfrm>
          <a:solidFill>
            <a:schemeClr val="tx1"/>
          </a:solidFill>
        </p:grpSpPr>
        <p:sp>
          <p:nvSpPr>
            <p:cNvPr id="10" name="Freeform 17"/>
            <p:cNvSpPr>
              <a:spLocks noEditPoints="1" noChangeArrowheads="1"/>
            </p:cNvSpPr>
            <p:nvPr/>
          </p:nvSpPr>
          <p:spPr bwMode="auto">
            <a:xfrm>
              <a:off x="0" y="237562"/>
              <a:ext cx="824268" cy="632299"/>
            </a:xfrm>
            <a:custGeom>
              <a:avLst/>
              <a:gdLst>
                <a:gd name="T0" fmla="*/ 274 w 291"/>
                <a:gd name="T1" fmla="*/ 0 h 223"/>
                <a:gd name="T2" fmla="*/ 17 w 291"/>
                <a:gd name="T3" fmla="*/ 0 h 223"/>
                <a:gd name="T4" fmla="*/ 0 w 291"/>
                <a:gd name="T5" fmla="*/ 16 h 223"/>
                <a:gd name="T6" fmla="*/ 0 w 291"/>
                <a:gd name="T7" fmla="*/ 207 h 223"/>
                <a:gd name="T8" fmla="*/ 17 w 291"/>
                <a:gd name="T9" fmla="*/ 223 h 223"/>
                <a:gd name="T10" fmla="*/ 274 w 291"/>
                <a:gd name="T11" fmla="*/ 223 h 223"/>
                <a:gd name="T12" fmla="*/ 291 w 291"/>
                <a:gd name="T13" fmla="*/ 207 h 223"/>
                <a:gd name="T14" fmla="*/ 291 w 291"/>
                <a:gd name="T15" fmla="*/ 16 h 223"/>
                <a:gd name="T16" fmla="*/ 274 w 291"/>
                <a:gd name="T17" fmla="*/ 0 h 223"/>
                <a:gd name="T18" fmla="*/ 270 w 291"/>
                <a:gd name="T19" fmla="*/ 193 h 223"/>
                <a:gd name="T20" fmla="*/ 256 w 291"/>
                <a:gd name="T21" fmla="*/ 207 h 223"/>
                <a:gd name="T22" fmla="*/ 35 w 291"/>
                <a:gd name="T23" fmla="*/ 207 h 223"/>
                <a:gd name="T24" fmla="*/ 21 w 291"/>
                <a:gd name="T25" fmla="*/ 193 h 223"/>
                <a:gd name="T26" fmla="*/ 21 w 291"/>
                <a:gd name="T27" fmla="*/ 30 h 223"/>
                <a:gd name="T28" fmla="*/ 35 w 291"/>
                <a:gd name="T29" fmla="*/ 16 h 223"/>
                <a:gd name="T30" fmla="*/ 256 w 291"/>
                <a:gd name="T31" fmla="*/ 16 h 223"/>
                <a:gd name="T32" fmla="*/ 270 w 291"/>
                <a:gd name="T33" fmla="*/ 30 h 223"/>
                <a:gd name="T34" fmla="*/ 270 w 291"/>
                <a:gd name="T35" fmla="*/ 193 h 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1"/>
                <a:gd name="T55" fmla="*/ 0 h 223"/>
                <a:gd name="T56" fmla="*/ 291 w 291"/>
                <a:gd name="T57" fmla="*/ 223 h 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1" h="223">
                  <a:moveTo>
                    <a:pt x="274" y="0"/>
                  </a:moveTo>
                  <a:cubicBezTo>
                    <a:pt x="17" y="0"/>
                    <a:pt x="17" y="0"/>
                    <a:pt x="17" y="0"/>
                  </a:cubicBezTo>
                  <a:cubicBezTo>
                    <a:pt x="8" y="0"/>
                    <a:pt x="0" y="7"/>
                    <a:pt x="0" y="16"/>
                  </a:cubicBezTo>
                  <a:cubicBezTo>
                    <a:pt x="0" y="207"/>
                    <a:pt x="0" y="207"/>
                    <a:pt x="0" y="207"/>
                  </a:cubicBezTo>
                  <a:cubicBezTo>
                    <a:pt x="0" y="215"/>
                    <a:pt x="8" y="223"/>
                    <a:pt x="17" y="223"/>
                  </a:cubicBezTo>
                  <a:cubicBezTo>
                    <a:pt x="274" y="223"/>
                    <a:pt x="274" y="223"/>
                    <a:pt x="274" y="223"/>
                  </a:cubicBezTo>
                  <a:cubicBezTo>
                    <a:pt x="283" y="223"/>
                    <a:pt x="291" y="215"/>
                    <a:pt x="291" y="207"/>
                  </a:cubicBezTo>
                  <a:cubicBezTo>
                    <a:pt x="291" y="16"/>
                    <a:pt x="291" y="16"/>
                    <a:pt x="291" y="16"/>
                  </a:cubicBezTo>
                  <a:cubicBezTo>
                    <a:pt x="291" y="7"/>
                    <a:pt x="283" y="0"/>
                    <a:pt x="274" y="0"/>
                  </a:cubicBezTo>
                  <a:moveTo>
                    <a:pt x="270" y="193"/>
                  </a:moveTo>
                  <a:cubicBezTo>
                    <a:pt x="270" y="201"/>
                    <a:pt x="264" y="207"/>
                    <a:pt x="256" y="207"/>
                  </a:cubicBezTo>
                  <a:cubicBezTo>
                    <a:pt x="35" y="207"/>
                    <a:pt x="35" y="207"/>
                    <a:pt x="35" y="207"/>
                  </a:cubicBezTo>
                  <a:cubicBezTo>
                    <a:pt x="27" y="207"/>
                    <a:pt x="21" y="201"/>
                    <a:pt x="21" y="193"/>
                  </a:cubicBezTo>
                  <a:cubicBezTo>
                    <a:pt x="21" y="30"/>
                    <a:pt x="21" y="30"/>
                    <a:pt x="21" y="30"/>
                  </a:cubicBezTo>
                  <a:cubicBezTo>
                    <a:pt x="21" y="22"/>
                    <a:pt x="27" y="16"/>
                    <a:pt x="35" y="16"/>
                  </a:cubicBezTo>
                  <a:cubicBezTo>
                    <a:pt x="256" y="16"/>
                    <a:pt x="256" y="16"/>
                    <a:pt x="256" y="16"/>
                  </a:cubicBezTo>
                  <a:cubicBezTo>
                    <a:pt x="264" y="16"/>
                    <a:pt x="270" y="22"/>
                    <a:pt x="270" y="30"/>
                  </a:cubicBezTo>
                  <a:lnTo>
                    <a:pt x="270" y="1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1" name="Freeform 18"/>
            <p:cNvSpPr>
              <a:spLocks noChangeArrowheads="1"/>
            </p:cNvSpPr>
            <p:nvPr/>
          </p:nvSpPr>
          <p:spPr bwMode="auto">
            <a:xfrm>
              <a:off x="137978" y="110382"/>
              <a:ext cx="821868" cy="632299"/>
            </a:xfrm>
            <a:custGeom>
              <a:avLst/>
              <a:gdLst>
                <a:gd name="T0" fmla="*/ 274 w 290"/>
                <a:gd name="T1" fmla="*/ 0 h 223"/>
                <a:gd name="T2" fmla="*/ 16 w 290"/>
                <a:gd name="T3" fmla="*/ 0 h 223"/>
                <a:gd name="T4" fmla="*/ 0 w 290"/>
                <a:gd name="T5" fmla="*/ 16 h 223"/>
                <a:gd name="T6" fmla="*/ 0 w 290"/>
                <a:gd name="T7" fmla="*/ 25 h 223"/>
                <a:gd name="T8" fmla="*/ 249 w 290"/>
                <a:gd name="T9" fmla="*/ 25 h 223"/>
                <a:gd name="T10" fmla="*/ 265 w 290"/>
                <a:gd name="T11" fmla="*/ 42 h 223"/>
                <a:gd name="T12" fmla="*/ 265 w 290"/>
                <a:gd name="T13" fmla="*/ 223 h 223"/>
                <a:gd name="T14" fmla="*/ 274 w 290"/>
                <a:gd name="T15" fmla="*/ 223 h 223"/>
                <a:gd name="T16" fmla="*/ 290 w 290"/>
                <a:gd name="T17" fmla="*/ 207 h 223"/>
                <a:gd name="T18" fmla="*/ 290 w 290"/>
                <a:gd name="T19" fmla="*/ 16 h 223"/>
                <a:gd name="T20" fmla="*/ 274 w 29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3"/>
                <a:gd name="T35" fmla="*/ 290 w 29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3">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3"/>
                    <a:pt x="265" y="42"/>
                  </a:cubicBezTo>
                  <a:cubicBezTo>
                    <a:pt x="265" y="223"/>
                    <a:pt x="265" y="223"/>
                    <a:pt x="265" y="223"/>
                  </a:cubicBezTo>
                  <a:cubicBezTo>
                    <a:pt x="274" y="223"/>
                    <a:pt x="274" y="223"/>
                    <a:pt x="274" y="223"/>
                  </a:cubicBezTo>
                  <a:cubicBezTo>
                    <a:pt x="283" y="223"/>
                    <a:pt x="290" y="216"/>
                    <a:pt x="290" y="207"/>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2" name="Freeform 19"/>
            <p:cNvSpPr>
              <a:spLocks noChangeArrowheads="1"/>
            </p:cNvSpPr>
            <p:nvPr/>
          </p:nvSpPr>
          <p:spPr bwMode="auto">
            <a:xfrm>
              <a:off x="266357" y="0"/>
              <a:ext cx="821868" cy="628699"/>
            </a:xfrm>
            <a:custGeom>
              <a:avLst/>
              <a:gdLst>
                <a:gd name="T0" fmla="*/ 274 w 290"/>
                <a:gd name="T1" fmla="*/ 0 h 222"/>
                <a:gd name="T2" fmla="*/ 16 w 290"/>
                <a:gd name="T3" fmla="*/ 0 h 222"/>
                <a:gd name="T4" fmla="*/ 0 w 290"/>
                <a:gd name="T5" fmla="*/ 16 h 222"/>
                <a:gd name="T6" fmla="*/ 0 w 290"/>
                <a:gd name="T7" fmla="*/ 25 h 222"/>
                <a:gd name="T8" fmla="*/ 249 w 290"/>
                <a:gd name="T9" fmla="*/ 25 h 222"/>
                <a:gd name="T10" fmla="*/ 265 w 290"/>
                <a:gd name="T11" fmla="*/ 41 h 222"/>
                <a:gd name="T12" fmla="*/ 265 w 290"/>
                <a:gd name="T13" fmla="*/ 222 h 222"/>
                <a:gd name="T14" fmla="*/ 274 w 290"/>
                <a:gd name="T15" fmla="*/ 222 h 222"/>
                <a:gd name="T16" fmla="*/ 290 w 290"/>
                <a:gd name="T17" fmla="*/ 206 h 222"/>
                <a:gd name="T18" fmla="*/ 290 w 290"/>
                <a:gd name="T19" fmla="*/ 16 h 222"/>
                <a:gd name="T20" fmla="*/ 274 w 290"/>
                <a:gd name="T21" fmla="*/ 0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222"/>
                <a:gd name="T35" fmla="*/ 290 w 290"/>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222">
                  <a:moveTo>
                    <a:pt x="274" y="0"/>
                  </a:moveTo>
                  <a:cubicBezTo>
                    <a:pt x="16" y="0"/>
                    <a:pt x="16" y="0"/>
                    <a:pt x="16" y="0"/>
                  </a:cubicBezTo>
                  <a:cubicBezTo>
                    <a:pt x="7" y="0"/>
                    <a:pt x="0" y="7"/>
                    <a:pt x="0" y="16"/>
                  </a:cubicBezTo>
                  <a:cubicBezTo>
                    <a:pt x="0" y="25"/>
                    <a:pt x="0" y="25"/>
                    <a:pt x="0" y="25"/>
                  </a:cubicBezTo>
                  <a:cubicBezTo>
                    <a:pt x="249" y="25"/>
                    <a:pt x="249" y="25"/>
                    <a:pt x="249" y="25"/>
                  </a:cubicBezTo>
                  <a:cubicBezTo>
                    <a:pt x="258" y="25"/>
                    <a:pt x="265" y="32"/>
                    <a:pt x="265" y="41"/>
                  </a:cubicBezTo>
                  <a:cubicBezTo>
                    <a:pt x="265" y="222"/>
                    <a:pt x="265" y="222"/>
                    <a:pt x="265" y="222"/>
                  </a:cubicBezTo>
                  <a:cubicBezTo>
                    <a:pt x="274" y="222"/>
                    <a:pt x="274" y="222"/>
                    <a:pt x="274" y="222"/>
                  </a:cubicBezTo>
                  <a:cubicBezTo>
                    <a:pt x="283" y="222"/>
                    <a:pt x="290" y="215"/>
                    <a:pt x="290" y="206"/>
                  </a:cubicBezTo>
                  <a:cubicBezTo>
                    <a:pt x="290" y="16"/>
                    <a:pt x="290" y="16"/>
                    <a:pt x="290" y="16"/>
                  </a:cubicBezTo>
                  <a:cubicBezTo>
                    <a:pt x="290" y="7"/>
                    <a:pt x="283" y="0"/>
                    <a:pt x="274" y="0"/>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3" name="Freeform 20"/>
            <p:cNvSpPr>
              <a:spLocks noChangeArrowheads="1"/>
            </p:cNvSpPr>
            <p:nvPr/>
          </p:nvSpPr>
          <p:spPr bwMode="auto">
            <a:xfrm>
              <a:off x="110382" y="422332"/>
              <a:ext cx="569909" cy="353943"/>
            </a:xfrm>
            <a:custGeom>
              <a:avLst/>
              <a:gdLst>
                <a:gd name="T0" fmla="*/ 71 w 201"/>
                <a:gd name="T1" fmla="*/ 5 h 125"/>
                <a:gd name="T2" fmla="*/ 11 w 201"/>
                <a:gd name="T3" fmla="*/ 109 h 125"/>
                <a:gd name="T4" fmla="*/ 11 w 201"/>
                <a:gd name="T5" fmla="*/ 124 h 125"/>
                <a:gd name="T6" fmla="*/ 192 w 201"/>
                <a:gd name="T7" fmla="*/ 124 h 125"/>
                <a:gd name="T8" fmla="*/ 192 w 201"/>
                <a:gd name="T9" fmla="*/ 108 h 125"/>
                <a:gd name="T10" fmla="*/ 151 w 201"/>
                <a:gd name="T11" fmla="*/ 47 h 125"/>
                <a:gd name="T12" fmla="*/ 117 w 201"/>
                <a:gd name="T13" fmla="*/ 86 h 125"/>
                <a:gd name="T14" fmla="*/ 110 w 201"/>
                <a:gd name="T15" fmla="*/ 81 h 125"/>
                <a:gd name="T16" fmla="*/ 122 w 201"/>
                <a:gd name="T17" fmla="*/ 65 h 125"/>
                <a:gd name="T18" fmla="*/ 81 w 201"/>
                <a:gd name="T19" fmla="*/ 5 h 125"/>
                <a:gd name="T20" fmla="*/ 71 w 201"/>
                <a:gd name="T21" fmla="*/ 5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25"/>
                <a:gd name="T35" fmla="*/ 201 w 201"/>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25">
                  <a:moveTo>
                    <a:pt x="71" y="5"/>
                  </a:moveTo>
                  <a:cubicBezTo>
                    <a:pt x="11" y="109"/>
                    <a:pt x="11" y="109"/>
                    <a:pt x="11" y="109"/>
                  </a:cubicBezTo>
                  <a:cubicBezTo>
                    <a:pt x="11" y="109"/>
                    <a:pt x="0" y="124"/>
                    <a:pt x="11" y="124"/>
                  </a:cubicBezTo>
                  <a:cubicBezTo>
                    <a:pt x="25" y="125"/>
                    <a:pt x="192" y="124"/>
                    <a:pt x="192" y="124"/>
                  </a:cubicBezTo>
                  <a:cubicBezTo>
                    <a:pt x="192" y="124"/>
                    <a:pt x="201" y="121"/>
                    <a:pt x="192" y="108"/>
                  </a:cubicBezTo>
                  <a:cubicBezTo>
                    <a:pt x="182" y="94"/>
                    <a:pt x="158" y="46"/>
                    <a:pt x="151" y="47"/>
                  </a:cubicBezTo>
                  <a:cubicBezTo>
                    <a:pt x="144" y="47"/>
                    <a:pt x="120" y="83"/>
                    <a:pt x="117" y="86"/>
                  </a:cubicBezTo>
                  <a:cubicBezTo>
                    <a:pt x="115" y="89"/>
                    <a:pt x="108" y="84"/>
                    <a:pt x="110" y="81"/>
                  </a:cubicBezTo>
                  <a:cubicBezTo>
                    <a:pt x="116" y="74"/>
                    <a:pt x="122" y="65"/>
                    <a:pt x="122" y="65"/>
                  </a:cubicBezTo>
                  <a:cubicBezTo>
                    <a:pt x="122" y="65"/>
                    <a:pt x="84" y="9"/>
                    <a:pt x="81" y="5"/>
                  </a:cubicBezTo>
                  <a:cubicBezTo>
                    <a:pt x="78" y="0"/>
                    <a:pt x="73" y="1"/>
                    <a:pt x="71" y="5"/>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4" name="Oval 21"/>
            <p:cNvSpPr>
              <a:spLocks noChangeArrowheads="1"/>
            </p:cNvSpPr>
            <p:nvPr/>
          </p:nvSpPr>
          <p:spPr bwMode="auto">
            <a:xfrm>
              <a:off x="563909" y="331147"/>
              <a:ext cx="101984" cy="9958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5" name="组合 14"/>
          <p:cNvGrpSpPr/>
          <p:nvPr/>
        </p:nvGrpSpPr>
        <p:grpSpPr bwMode="auto">
          <a:xfrm>
            <a:off x="9791433" y="4205439"/>
            <a:ext cx="329894" cy="333006"/>
            <a:chOff x="0" y="0"/>
            <a:chExt cx="881859" cy="881859"/>
          </a:xfrm>
          <a:solidFill>
            <a:schemeClr val="tx1"/>
          </a:solidFill>
        </p:grpSpPr>
        <p:sp>
          <p:nvSpPr>
            <p:cNvPr id="16" name="Freeform 22"/>
            <p:cNvSpPr>
              <a:spLocks noEditPoints="1" noChangeArrowheads="1"/>
            </p:cNvSpPr>
            <p:nvPr/>
          </p:nvSpPr>
          <p:spPr bwMode="auto">
            <a:xfrm>
              <a:off x="0" y="0"/>
              <a:ext cx="881859" cy="881859"/>
            </a:xfrm>
            <a:custGeom>
              <a:avLst/>
              <a:gdLst>
                <a:gd name="T0" fmla="*/ 155 w 311"/>
                <a:gd name="T1" fmla="*/ 0 h 311"/>
                <a:gd name="T2" fmla="*/ 0 w 311"/>
                <a:gd name="T3" fmla="*/ 155 h 311"/>
                <a:gd name="T4" fmla="*/ 155 w 311"/>
                <a:gd name="T5" fmla="*/ 311 h 311"/>
                <a:gd name="T6" fmla="*/ 311 w 311"/>
                <a:gd name="T7" fmla="*/ 155 h 311"/>
                <a:gd name="T8" fmla="*/ 155 w 311"/>
                <a:gd name="T9" fmla="*/ 0 h 311"/>
                <a:gd name="T10" fmla="*/ 155 w 311"/>
                <a:gd name="T11" fmla="*/ 289 h 311"/>
                <a:gd name="T12" fmla="*/ 21 w 311"/>
                <a:gd name="T13" fmla="*/ 155 h 311"/>
                <a:gd name="T14" fmla="*/ 155 w 311"/>
                <a:gd name="T15" fmla="*/ 21 h 311"/>
                <a:gd name="T16" fmla="*/ 289 w 311"/>
                <a:gd name="T17" fmla="*/ 155 h 311"/>
                <a:gd name="T18" fmla="*/ 155 w 311"/>
                <a:gd name="T19" fmla="*/ 289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1"/>
                <a:gd name="T31" fmla="*/ 0 h 311"/>
                <a:gd name="T32" fmla="*/ 311 w 311"/>
                <a:gd name="T33" fmla="*/ 311 h 3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1" h="311">
                  <a:moveTo>
                    <a:pt x="155" y="0"/>
                  </a:moveTo>
                  <a:cubicBezTo>
                    <a:pt x="70" y="0"/>
                    <a:pt x="0" y="69"/>
                    <a:pt x="0" y="155"/>
                  </a:cubicBezTo>
                  <a:cubicBezTo>
                    <a:pt x="0" y="241"/>
                    <a:pt x="70" y="311"/>
                    <a:pt x="155" y="311"/>
                  </a:cubicBezTo>
                  <a:cubicBezTo>
                    <a:pt x="241" y="311"/>
                    <a:pt x="311" y="241"/>
                    <a:pt x="311" y="155"/>
                  </a:cubicBezTo>
                  <a:cubicBezTo>
                    <a:pt x="311" y="69"/>
                    <a:pt x="241" y="0"/>
                    <a:pt x="155" y="0"/>
                  </a:cubicBezTo>
                  <a:moveTo>
                    <a:pt x="155" y="289"/>
                  </a:moveTo>
                  <a:cubicBezTo>
                    <a:pt x="81" y="289"/>
                    <a:pt x="21" y="229"/>
                    <a:pt x="21" y="155"/>
                  </a:cubicBezTo>
                  <a:cubicBezTo>
                    <a:pt x="21" y="81"/>
                    <a:pt x="81" y="21"/>
                    <a:pt x="155" y="21"/>
                  </a:cubicBezTo>
                  <a:cubicBezTo>
                    <a:pt x="229" y="21"/>
                    <a:pt x="289" y="81"/>
                    <a:pt x="289" y="155"/>
                  </a:cubicBezTo>
                  <a:cubicBezTo>
                    <a:pt x="289" y="229"/>
                    <a:pt x="229" y="289"/>
                    <a:pt x="155" y="289"/>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17" name="Freeform 23"/>
            <p:cNvSpPr>
              <a:spLocks noChangeArrowheads="1"/>
            </p:cNvSpPr>
            <p:nvPr/>
          </p:nvSpPr>
          <p:spPr bwMode="auto">
            <a:xfrm>
              <a:off x="235162" y="70789"/>
              <a:ext cx="430731" cy="428331"/>
            </a:xfrm>
            <a:custGeom>
              <a:avLst/>
              <a:gdLst>
                <a:gd name="T0" fmla="*/ 145 w 152"/>
                <a:gd name="T1" fmla="*/ 53 h 151"/>
                <a:gd name="T2" fmla="*/ 144 w 152"/>
                <a:gd name="T3" fmla="*/ 52 h 151"/>
                <a:gd name="T4" fmla="*/ 125 w 152"/>
                <a:gd name="T5" fmla="*/ 52 h 151"/>
                <a:gd name="T6" fmla="*/ 77 w 152"/>
                <a:gd name="T7" fmla="*/ 106 h 151"/>
                <a:gd name="T8" fmla="*/ 31 w 152"/>
                <a:gd name="T9" fmla="*/ 12 h 151"/>
                <a:gd name="T10" fmla="*/ 11 w 152"/>
                <a:gd name="T11" fmla="*/ 4 h 151"/>
                <a:gd name="T12" fmla="*/ 10 w 152"/>
                <a:gd name="T13" fmla="*/ 4 h 151"/>
                <a:gd name="T14" fmla="*/ 4 w 152"/>
                <a:gd name="T15" fmla="*/ 25 h 151"/>
                <a:gd name="T16" fmla="*/ 60 w 152"/>
                <a:gd name="T17" fmla="*/ 140 h 151"/>
                <a:gd name="T18" fmla="*/ 79 w 152"/>
                <a:gd name="T19" fmla="*/ 148 h 151"/>
                <a:gd name="T20" fmla="*/ 79 w 152"/>
                <a:gd name="T21" fmla="*/ 148 h 151"/>
                <a:gd name="T22" fmla="*/ 80 w 152"/>
                <a:gd name="T23" fmla="*/ 148 h 151"/>
                <a:gd name="T24" fmla="*/ 81 w 152"/>
                <a:gd name="T25" fmla="*/ 147 h 151"/>
                <a:gd name="T26" fmla="*/ 87 w 152"/>
                <a:gd name="T27" fmla="*/ 141 h 151"/>
                <a:gd name="T28" fmla="*/ 148 w 152"/>
                <a:gd name="T29" fmla="*/ 72 h 151"/>
                <a:gd name="T30" fmla="*/ 145 w 152"/>
                <a:gd name="T31" fmla="*/ 53 h 1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1"/>
                <a:gd name="T50" fmla="*/ 152 w 152"/>
                <a:gd name="T51" fmla="*/ 151 h 1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1">
                  <a:moveTo>
                    <a:pt x="145" y="53"/>
                  </a:moveTo>
                  <a:cubicBezTo>
                    <a:pt x="144" y="52"/>
                    <a:pt x="144" y="52"/>
                    <a:pt x="144" y="52"/>
                  </a:cubicBezTo>
                  <a:cubicBezTo>
                    <a:pt x="138" y="47"/>
                    <a:pt x="129" y="47"/>
                    <a:pt x="125" y="52"/>
                  </a:cubicBezTo>
                  <a:cubicBezTo>
                    <a:pt x="77" y="106"/>
                    <a:pt x="77" y="106"/>
                    <a:pt x="77" y="106"/>
                  </a:cubicBezTo>
                  <a:cubicBezTo>
                    <a:pt x="31" y="12"/>
                    <a:pt x="31" y="12"/>
                    <a:pt x="31" y="12"/>
                  </a:cubicBezTo>
                  <a:cubicBezTo>
                    <a:pt x="27" y="4"/>
                    <a:pt x="18" y="0"/>
                    <a:pt x="11" y="4"/>
                  </a:cubicBezTo>
                  <a:cubicBezTo>
                    <a:pt x="10" y="4"/>
                    <a:pt x="10" y="4"/>
                    <a:pt x="10" y="4"/>
                  </a:cubicBezTo>
                  <a:cubicBezTo>
                    <a:pt x="3" y="8"/>
                    <a:pt x="0" y="17"/>
                    <a:pt x="4" y="25"/>
                  </a:cubicBezTo>
                  <a:cubicBezTo>
                    <a:pt x="60" y="140"/>
                    <a:pt x="60" y="140"/>
                    <a:pt x="60" y="140"/>
                  </a:cubicBezTo>
                  <a:cubicBezTo>
                    <a:pt x="63" y="148"/>
                    <a:pt x="72" y="151"/>
                    <a:pt x="79" y="148"/>
                  </a:cubicBezTo>
                  <a:cubicBezTo>
                    <a:pt x="79" y="148"/>
                    <a:pt x="79" y="148"/>
                    <a:pt x="79" y="148"/>
                  </a:cubicBezTo>
                  <a:cubicBezTo>
                    <a:pt x="79" y="148"/>
                    <a:pt x="80" y="148"/>
                    <a:pt x="80" y="148"/>
                  </a:cubicBezTo>
                  <a:cubicBezTo>
                    <a:pt x="81" y="147"/>
                    <a:pt x="81" y="147"/>
                    <a:pt x="81" y="147"/>
                  </a:cubicBezTo>
                  <a:cubicBezTo>
                    <a:pt x="84" y="146"/>
                    <a:pt x="86" y="144"/>
                    <a:pt x="87" y="141"/>
                  </a:cubicBezTo>
                  <a:cubicBezTo>
                    <a:pt x="148" y="72"/>
                    <a:pt x="148" y="72"/>
                    <a:pt x="148" y="72"/>
                  </a:cubicBezTo>
                  <a:cubicBezTo>
                    <a:pt x="152" y="67"/>
                    <a:pt x="151" y="59"/>
                    <a:pt x="145" y="53"/>
                  </a:cubicBezTo>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grpSp>
        <p:nvGrpSpPr>
          <p:cNvPr id="18" name="组合 17"/>
          <p:cNvGrpSpPr/>
          <p:nvPr/>
        </p:nvGrpSpPr>
        <p:grpSpPr bwMode="auto">
          <a:xfrm>
            <a:off x="8473972" y="4205439"/>
            <a:ext cx="397959" cy="333006"/>
            <a:chOff x="0" y="0"/>
            <a:chExt cx="961046" cy="796672"/>
          </a:xfrm>
          <a:solidFill>
            <a:schemeClr val="tx1"/>
          </a:solidFill>
        </p:grpSpPr>
        <p:sp>
          <p:nvSpPr>
            <p:cNvPr id="19" name="Freeform 24"/>
            <p:cNvSpPr>
              <a:spLocks noEditPoints="1" noChangeArrowheads="1"/>
            </p:cNvSpPr>
            <p:nvPr/>
          </p:nvSpPr>
          <p:spPr bwMode="auto">
            <a:xfrm>
              <a:off x="0" y="0"/>
              <a:ext cx="961046" cy="796672"/>
            </a:xfrm>
            <a:custGeom>
              <a:avLst/>
              <a:gdLst>
                <a:gd name="T0" fmla="*/ 321 w 339"/>
                <a:gd name="T1" fmla="*/ 0 h 281"/>
                <a:gd name="T2" fmla="*/ 18 w 339"/>
                <a:gd name="T3" fmla="*/ 0 h 281"/>
                <a:gd name="T4" fmla="*/ 0 w 339"/>
                <a:gd name="T5" fmla="*/ 18 h 281"/>
                <a:gd name="T6" fmla="*/ 0 w 339"/>
                <a:gd name="T7" fmla="*/ 263 h 281"/>
                <a:gd name="T8" fmla="*/ 18 w 339"/>
                <a:gd name="T9" fmla="*/ 281 h 281"/>
                <a:gd name="T10" fmla="*/ 321 w 339"/>
                <a:gd name="T11" fmla="*/ 281 h 281"/>
                <a:gd name="T12" fmla="*/ 339 w 339"/>
                <a:gd name="T13" fmla="*/ 263 h 281"/>
                <a:gd name="T14" fmla="*/ 339 w 339"/>
                <a:gd name="T15" fmla="*/ 18 h 281"/>
                <a:gd name="T16" fmla="*/ 321 w 339"/>
                <a:gd name="T17" fmla="*/ 0 h 281"/>
                <a:gd name="T18" fmla="*/ 316 w 339"/>
                <a:gd name="T19" fmla="*/ 246 h 281"/>
                <a:gd name="T20" fmla="*/ 301 w 339"/>
                <a:gd name="T21" fmla="*/ 262 h 281"/>
                <a:gd name="T22" fmla="*/ 38 w 339"/>
                <a:gd name="T23" fmla="*/ 262 h 281"/>
                <a:gd name="T24" fmla="*/ 23 w 339"/>
                <a:gd name="T25" fmla="*/ 246 h 281"/>
                <a:gd name="T26" fmla="*/ 23 w 339"/>
                <a:gd name="T27" fmla="*/ 35 h 281"/>
                <a:gd name="T28" fmla="*/ 38 w 339"/>
                <a:gd name="T29" fmla="*/ 19 h 281"/>
                <a:gd name="T30" fmla="*/ 301 w 339"/>
                <a:gd name="T31" fmla="*/ 19 h 281"/>
                <a:gd name="T32" fmla="*/ 316 w 339"/>
                <a:gd name="T33" fmla="*/ 35 h 281"/>
                <a:gd name="T34" fmla="*/ 316 w 339"/>
                <a:gd name="T35" fmla="*/ 246 h 2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9"/>
                <a:gd name="T55" fmla="*/ 0 h 281"/>
                <a:gd name="T56" fmla="*/ 339 w 339"/>
                <a:gd name="T57" fmla="*/ 281 h 2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9" h="281">
                  <a:moveTo>
                    <a:pt x="321" y="0"/>
                  </a:moveTo>
                  <a:cubicBezTo>
                    <a:pt x="18" y="0"/>
                    <a:pt x="18" y="0"/>
                    <a:pt x="18" y="0"/>
                  </a:cubicBezTo>
                  <a:cubicBezTo>
                    <a:pt x="8" y="0"/>
                    <a:pt x="0" y="8"/>
                    <a:pt x="0" y="18"/>
                  </a:cubicBezTo>
                  <a:cubicBezTo>
                    <a:pt x="0" y="263"/>
                    <a:pt x="0" y="263"/>
                    <a:pt x="0" y="263"/>
                  </a:cubicBezTo>
                  <a:cubicBezTo>
                    <a:pt x="0" y="273"/>
                    <a:pt x="8" y="281"/>
                    <a:pt x="18" y="281"/>
                  </a:cubicBezTo>
                  <a:cubicBezTo>
                    <a:pt x="321" y="281"/>
                    <a:pt x="321" y="281"/>
                    <a:pt x="321" y="281"/>
                  </a:cubicBezTo>
                  <a:cubicBezTo>
                    <a:pt x="331" y="281"/>
                    <a:pt x="339" y="273"/>
                    <a:pt x="339" y="263"/>
                  </a:cubicBezTo>
                  <a:cubicBezTo>
                    <a:pt x="339" y="18"/>
                    <a:pt x="339" y="18"/>
                    <a:pt x="339" y="18"/>
                  </a:cubicBezTo>
                  <a:cubicBezTo>
                    <a:pt x="339" y="8"/>
                    <a:pt x="331" y="0"/>
                    <a:pt x="321" y="0"/>
                  </a:cubicBezTo>
                  <a:moveTo>
                    <a:pt x="316" y="246"/>
                  </a:moveTo>
                  <a:cubicBezTo>
                    <a:pt x="316" y="255"/>
                    <a:pt x="309" y="262"/>
                    <a:pt x="301" y="262"/>
                  </a:cubicBezTo>
                  <a:cubicBezTo>
                    <a:pt x="38" y="262"/>
                    <a:pt x="38" y="262"/>
                    <a:pt x="38" y="262"/>
                  </a:cubicBezTo>
                  <a:cubicBezTo>
                    <a:pt x="30" y="262"/>
                    <a:pt x="23" y="255"/>
                    <a:pt x="23" y="246"/>
                  </a:cubicBezTo>
                  <a:cubicBezTo>
                    <a:pt x="23" y="35"/>
                    <a:pt x="23" y="35"/>
                    <a:pt x="23" y="35"/>
                  </a:cubicBezTo>
                  <a:cubicBezTo>
                    <a:pt x="23" y="26"/>
                    <a:pt x="30" y="19"/>
                    <a:pt x="38" y="19"/>
                  </a:cubicBezTo>
                  <a:cubicBezTo>
                    <a:pt x="301" y="19"/>
                    <a:pt x="301" y="19"/>
                    <a:pt x="301" y="19"/>
                  </a:cubicBezTo>
                  <a:cubicBezTo>
                    <a:pt x="309" y="19"/>
                    <a:pt x="316" y="26"/>
                    <a:pt x="316" y="35"/>
                  </a:cubicBezTo>
                  <a:lnTo>
                    <a:pt x="316" y="24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0" name="Freeform 25"/>
            <p:cNvSpPr>
              <a:spLocks noChangeArrowheads="1"/>
            </p:cNvSpPr>
            <p:nvPr/>
          </p:nvSpPr>
          <p:spPr bwMode="auto">
            <a:xfrm>
              <a:off x="176371"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1" name="Freeform 26"/>
            <p:cNvSpPr>
              <a:spLocks noChangeArrowheads="1"/>
            </p:cNvSpPr>
            <p:nvPr/>
          </p:nvSpPr>
          <p:spPr bwMode="auto">
            <a:xfrm>
              <a:off x="176371"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2" name="Freeform 27"/>
            <p:cNvSpPr>
              <a:spLocks noChangeArrowheads="1"/>
            </p:cNvSpPr>
            <p:nvPr/>
          </p:nvSpPr>
          <p:spPr bwMode="auto">
            <a:xfrm>
              <a:off x="346744" y="116382"/>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3" name="Freeform 28"/>
            <p:cNvSpPr>
              <a:spLocks noChangeArrowheads="1"/>
            </p:cNvSpPr>
            <p:nvPr/>
          </p:nvSpPr>
          <p:spPr bwMode="auto">
            <a:xfrm>
              <a:off x="346744" y="274756"/>
              <a:ext cx="87586" cy="88786"/>
            </a:xfrm>
            <a:custGeom>
              <a:avLst/>
              <a:gdLst>
                <a:gd name="T0" fmla="*/ 31 w 31"/>
                <a:gd name="T1" fmla="*/ 24 h 31"/>
                <a:gd name="T2" fmla="*/ 24 w 31"/>
                <a:gd name="T3" fmla="*/ 31 h 31"/>
                <a:gd name="T4" fmla="*/ 8 w 31"/>
                <a:gd name="T5" fmla="*/ 31 h 31"/>
                <a:gd name="T6" fmla="*/ 0 w 31"/>
                <a:gd name="T7" fmla="*/ 24 h 31"/>
                <a:gd name="T8" fmla="*/ 0 w 31"/>
                <a:gd name="T9" fmla="*/ 8 h 31"/>
                <a:gd name="T10" fmla="*/ 8 w 31"/>
                <a:gd name="T11" fmla="*/ 0 h 31"/>
                <a:gd name="T12" fmla="*/ 24 w 31"/>
                <a:gd name="T13" fmla="*/ 0 h 31"/>
                <a:gd name="T14" fmla="*/ 31 w 31"/>
                <a:gd name="T15" fmla="*/ 8 h 31"/>
                <a:gd name="T16" fmla="*/ 31 w 31"/>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1"/>
                <a:gd name="T29" fmla="*/ 31 w 31"/>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1">
                  <a:moveTo>
                    <a:pt x="31" y="24"/>
                  </a:moveTo>
                  <a:cubicBezTo>
                    <a:pt x="31" y="28"/>
                    <a:pt x="28" y="31"/>
                    <a:pt x="24" y="31"/>
                  </a:cubicBezTo>
                  <a:cubicBezTo>
                    <a:pt x="8" y="31"/>
                    <a:pt x="8" y="31"/>
                    <a:pt x="8" y="31"/>
                  </a:cubicBezTo>
                  <a:cubicBezTo>
                    <a:pt x="4" y="31"/>
                    <a:pt x="0" y="28"/>
                    <a:pt x="0" y="24"/>
                  </a:cubicBezTo>
                  <a:cubicBezTo>
                    <a:pt x="0" y="8"/>
                    <a:pt x="0" y="8"/>
                    <a:pt x="0" y="8"/>
                  </a:cubicBezTo>
                  <a:cubicBezTo>
                    <a:pt x="0" y="4"/>
                    <a:pt x="4" y="0"/>
                    <a:pt x="8" y="0"/>
                  </a:cubicBezTo>
                  <a:cubicBezTo>
                    <a:pt x="24" y="0"/>
                    <a:pt x="24" y="0"/>
                    <a:pt x="24" y="0"/>
                  </a:cubicBezTo>
                  <a:cubicBezTo>
                    <a:pt x="28" y="0"/>
                    <a:pt x="31" y="4"/>
                    <a:pt x="31" y="8"/>
                  </a:cubicBezTo>
                  <a:lnTo>
                    <a:pt x="31"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4" name="Freeform 29"/>
            <p:cNvSpPr>
              <a:spLocks noChangeArrowheads="1"/>
            </p:cNvSpPr>
            <p:nvPr/>
          </p:nvSpPr>
          <p:spPr bwMode="auto">
            <a:xfrm>
              <a:off x="346744"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5" name="Freeform 30"/>
            <p:cNvSpPr>
              <a:spLocks noChangeArrowheads="1"/>
            </p:cNvSpPr>
            <p:nvPr/>
          </p:nvSpPr>
          <p:spPr bwMode="auto">
            <a:xfrm>
              <a:off x="519516" y="116382"/>
              <a:ext cx="83987"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6" name="Freeform 31"/>
            <p:cNvSpPr>
              <a:spLocks noChangeArrowheads="1"/>
            </p:cNvSpPr>
            <p:nvPr/>
          </p:nvSpPr>
          <p:spPr bwMode="auto">
            <a:xfrm>
              <a:off x="519516" y="274756"/>
              <a:ext cx="83987"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7" name="Freeform 32"/>
            <p:cNvSpPr>
              <a:spLocks noChangeArrowheads="1"/>
            </p:cNvSpPr>
            <p:nvPr/>
          </p:nvSpPr>
          <p:spPr bwMode="auto">
            <a:xfrm>
              <a:off x="688689" y="116382"/>
              <a:ext cx="85186" cy="85186"/>
            </a:xfrm>
            <a:custGeom>
              <a:avLst/>
              <a:gdLst>
                <a:gd name="T0" fmla="*/ 30 w 30"/>
                <a:gd name="T1" fmla="*/ 23 h 30"/>
                <a:gd name="T2" fmla="*/ 23 w 30"/>
                <a:gd name="T3" fmla="*/ 30 h 30"/>
                <a:gd name="T4" fmla="*/ 7 w 30"/>
                <a:gd name="T5" fmla="*/ 30 h 30"/>
                <a:gd name="T6" fmla="*/ 0 w 30"/>
                <a:gd name="T7" fmla="*/ 23 h 30"/>
                <a:gd name="T8" fmla="*/ 0 w 30"/>
                <a:gd name="T9" fmla="*/ 7 h 30"/>
                <a:gd name="T10" fmla="*/ 7 w 30"/>
                <a:gd name="T11" fmla="*/ 0 h 30"/>
                <a:gd name="T12" fmla="*/ 23 w 30"/>
                <a:gd name="T13" fmla="*/ 0 h 30"/>
                <a:gd name="T14" fmla="*/ 30 w 30"/>
                <a:gd name="T15" fmla="*/ 7 h 30"/>
                <a:gd name="T16" fmla="*/ 30 w 30"/>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0"/>
                <a:gd name="T29" fmla="*/ 30 w 3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0">
                  <a:moveTo>
                    <a:pt x="30" y="23"/>
                  </a:moveTo>
                  <a:cubicBezTo>
                    <a:pt x="30" y="27"/>
                    <a:pt x="27" y="30"/>
                    <a:pt x="23" y="30"/>
                  </a:cubicBezTo>
                  <a:cubicBezTo>
                    <a:pt x="7" y="30"/>
                    <a:pt x="7" y="30"/>
                    <a:pt x="7" y="30"/>
                  </a:cubicBezTo>
                  <a:cubicBezTo>
                    <a:pt x="3" y="30"/>
                    <a:pt x="0" y="27"/>
                    <a:pt x="0" y="23"/>
                  </a:cubicBezTo>
                  <a:cubicBezTo>
                    <a:pt x="0" y="7"/>
                    <a:pt x="0" y="7"/>
                    <a:pt x="0" y="7"/>
                  </a:cubicBezTo>
                  <a:cubicBezTo>
                    <a:pt x="0" y="3"/>
                    <a:pt x="3" y="0"/>
                    <a:pt x="7" y="0"/>
                  </a:cubicBezTo>
                  <a:cubicBezTo>
                    <a:pt x="23" y="0"/>
                    <a:pt x="23" y="0"/>
                    <a:pt x="23" y="0"/>
                  </a:cubicBezTo>
                  <a:cubicBezTo>
                    <a:pt x="27" y="0"/>
                    <a:pt x="30" y="3"/>
                    <a:pt x="30" y="7"/>
                  </a:cubicBezTo>
                  <a:lnTo>
                    <a:pt x="30"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8" name="Freeform 33"/>
            <p:cNvSpPr>
              <a:spLocks noChangeArrowheads="1"/>
            </p:cNvSpPr>
            <p:nvPr/>
          </p:nvSpPr>
          <p:spPr bwMode="auto">
            <a:xfrm>
              <a:off x="688689" y="274756"/>
              <a:ext cx="85186" cy="88786"/>
            </a:xfrm>
            <a:custGeom>
              <a:avLst/>
              <a:gdLst>
                <a:gd name="T0" fmla="*/ 30 w 30"/>
                <a:gd name="T1" fmla="*/ 24 h 31"/>
                <a:gd name="T2" fmla="*/ 23 w 30"/>
                <a:gd name="T3" fmla="*/ 31 h 31"/>
                <a:gd name="T4" fmla="*/ 7 w 30"/>
                <a:gd name="T5" fmla="*/ 31 h 31"/>
                <a:gd name="T6" fmla="*/ 0 w 30"/>
                <a:gd name="T7" fmla="*/ 24 h 31"/>
                <a:gd name="T8" fmla="*/ 0 w 30"/>
                <a:gd name="T9" fmla="*/ 8 h 31"/>
                <a:gd name="T10" fmla="*/ 7 w 30"/>
                <a:gd name="T11" fmla="*/ 0 h 31"/>
                <a:gd name="T12" fmla="*/ 23 w 30"/>
                <a:gd name="T13" fmla="*/ 0 h 31"/>
                <a:gd name="T14" fmla="*/ 30 w 30"/>
                <a:gd name="T15" fmla="*/ 8 h 31"/>
                <a:gd name="T16" fmla="*/ 30 w 30"/>
                <a:gd name="T17" fmla="*/ 24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31"/>
                <a:gd name="T29" fmla="*/ 30 w 30"/>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31">
                  <a:moveTo>
                    <a:pt x="30" y="24"/>
                  </a:moveTo>
                  <a:cubicBezTo>
                    <a:pt x="30" y="28"/>
                    <a:pt x="27" y="31"/>
                    <a:pt x="23" y="31"/>
                  </a:cubicBezTo>
                  <a:cubicBezTo>
                    <a:pt x="7" y="31"/>
                    <a:pt x="7" y="31"/>
                    <a:pt x="7" y="31"/>
                  </a:cubicBezTo>
                  <a:cubicBezTo>
                    <a:pt x="3" y="31"/>
                    <a:pt x="0" y="28"/>
                    <a:pt x="0" y="24"/>
                  </a:cubicBezTo>
                  <a:cubicBezTo>
                    <a:pt x="0" y="8"/>
                    <a:pt x="0" y="8"/>
                    <a:pt x="0" y="8"/>
                  </a:cubicBezTo>
                  <a:cubicBezTo>
                    <a:pt x="0" y="4"/>
                    <a:pt x="3" y="0"/>
                    <a:pt x="7" y="0"/>
                  </a:cubicBezTo>
                  <a:cubicBezTo>
                    <a:pt x="23" y="0"/>
                    <a:pt x="23" y="0"/>
                    <a:pt x="23" y="0"/>
                  </a:cubicBezTo>
                  <a:cubicBezTo>
                    <a:pt x="27" y="0"/>
                    <a:pt x="30" y="4"/>
                    <a:pt x="30" y="8"/>
                  </a:cubicBezTo>
                  <a:lnTo>
                    <a:pt x="30" y="2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29" name="Freeform 34"/>
            <p:cNvSpPr>
              <a:spLocks noChangeArrowheads="1"/>
            </p:cNvSpPr>
            <p:nvPr/>
          </p:nvSpPr>
          <p:spPr bwMode="auto">
            <a:xfrm>
              <a:off x="176371" y="436730"/>
              <a:ext cx="87586" cy="85186"/>
            </a:xfrm>
            <a:custGeom>
              <a:avLst/>
              <a:gdLst>
                <a:gd name="T0" fmla="*/ 31 w 31"/>
                <a:gd name="T1" fmla="*/ 23 h 30"/>
                <a:gd name="T2" fmla="*/ 24 w 31"/>
                <a:gd name="T3" fmla="*/ 30 h 30"/>
                <a:gd name="T4" fmla="*/ 8 w 31"/>
                <a:gd name="T5" fmla="*/ 30 h 30"/>
                <a:gd name="T6" fmla="*/ 0 w 31"/>
                <a:gd name="T7" fmla="*/ 23 h 30"/>
                <a:gd name="T8" fmla="*/ 0 w 31"/>
                <a:gd name="T9" fmla="*/ 7 h 30"/>
                <a:gd name="T10" fmla="*/ 8 w 31"/>
                <a:gd name="T11" fmla="*/ 0 h 30"/>
                <a:gd name="T12" fmla="*/ 24 w 31"/>
                <a:gd name="T13" fmla="*/ 0 h 30"/>
                <a:gd name="T14" fmla="*/ 31 w 31"/>
                <a:gd name="T15" fmla="*/ 7 h 30"/>
                <a:gd name="T16" fmla="*/ 31 w 31"/>
                <a:gd name="T17" fmla="*/ 23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0"/>
                <a:gd name="T29" fmla="*/ 31 w 31"/>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0">
                  <a:moveTo>
                    <a:pt x="31" y="23"/>
                  </a:moveTo>
                  <a:cubicBezTo>
                    <a:pt x="31" y="27"/>
                    <a:pt x="28" y="30"/>
                    <a:pt x="24" y="30"/>
                  </a:cubicBezTo>
                  <a:cubicBezTo>
                    <a:pt x="8" y="30"/>
                    <a:pt x="8" y="30"/>
                    <a:pt x="8" y="30"/>
                  </a:cubicBezTo>
                  <a:cubicBezTo>
                    <a:pt x="4" y="30"/>
                    <a:pt x="0" y="27"/>
                    <a:pt x="0" y="23"/>
                  </a:cubicBezTo>
                  <a:cubicBezTo>
                    <a:pt x="0" y="7"/>
                    <a:pt x="0" y="7"/>
                    <a:pt x="0" y="7"/>
                  </a:cubicBezTo>
                  <a:cubicBezTo>
                    <a:pt x="0" y="3"/>
                    <a:pt x="4" y="0"/>
                    <a:pt x="8" y="0"/>
                  </a:cubicBezTo>
                  <a:cubicBezTo>
                    <a:pt x="24" y="0"/>
                    <a:pt x="24" y="0"/>
                    <a:pt x="24" y="0"/>
                  </a:cubicBezTo>
                  <a:cubicBezTo>
                    <a:pt x="28" y="0"/>
                    <a:pt x="31" y="3"/>
                    <a:pt x="31" y="7"/>
                  </a:cubicBezTo>
                  <a:lnTo>
                    <a:pt x="31" y="2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grpSp>
      <p:sp>
        <p:nvSpPr>
          <p:cNvPr id="30" name="Freeform 84"/>
          <p:cNvSpPr>
            <a:spLocks noChangeAspect="1" noEditPoints="1" noChangeArrowheads="1"/>
          </p:cNvSpPr>
          <p:nvPr/>
        </p:nvSpPr>
        <p:spPr bwMode="auto">
          <a:xfrm>
            <a:off x="7169827" y="4205438"/>
            <a:ext cx="333822" cy="333006"/>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
        <p:nvSpPr>
          <p:cNvPr id="31" name="Freeform 9"/>
          <p:cNvSpPr>
            <a:spLocks noChangeAspect="1" noEditPoints="1" noChangeArrowheads="1"/>
          </p:cNvSpPr>
          <p:nvPr/>
        </p:nvSpPr>
        <p:spPr bwMode="auto">
          <a:xfrm>
            <a:off x="9150738" y="4205437"/>
            <a:ext cx="361886" cy="33300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rgbClr val="404040"/>
              </a:solidFill>
              <a:effectLst/>
              <a:uLnTx/>
              <a:uFillTx/>
              <a:latin typeface="Calibri" panose="020F0502020204030204" pitchFamily="34" charset="0"/>
              <a:ea typeface="微软雅黑" panose="020B0503020204020204" pitchFamily="34" charset="-122"/>
              <a:cs typeface="+mn-cs"/>
              <a:sym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8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740"/>
                            </p:stCondLst>
                            <p:childTnLst>
                              <p:par>
                                <p:cTn id="13" presetID="49" presetClass="entr" presetSubtype="0"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 calcmode="lin" valueType="num">
                                      <p:cBhvr>
                                        <p:cTn id="23" dur="500" fill="hold"/>
                                        <p:tgtEl>
                                          <p:spTgt spid="15"/>
                                        </p:tgtEl>
                                        <p:attrNameLst>
                                          <p:attrName>style.rotation</p:attrName>
                                        </p:attrNameLst>
                                      </p:cBhvr>
                                      <p:tavLst>
                                        <p:tav tm="0">
                                          <p:val>
                                            <p:fltVal val="360"/>
                                          </p:val>
                                        </p:tav>
                                        <p:tav tm="100000">
                                          <p:val>
                                            <p:fltVal val="0"/>
                                          </p:val>
                                        </p:tav>
                                      </p:tavLst>
                                    </p:anim>
                                    <p:animEffect transition="in" filter="fade">
                                      <p:cBhvr>
                                        <p:cTn id="24" dur="500"/>
                                        <p:tgtEl>
                                          <p:spTgt spid="15"/>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style.rotation</p:attrName>
                                        </p:attrNameLst>
                                      </p:cBhvr>
                                      <p:tavLst>
                                        <p:tav tm="0">
                                          <p:val>
                                            <p:fltVal val="360"/>
                                          </p:val>
                                        </p:tav>
                                        <p:tav tm="100000">
                                          <p:val>
                                            <p:fltVal val="0"/>
                                          </p:val>
                                        </p:tav>
                                      </p:tavLst>
                                    </p:anim>
                                    <p:animEffect transition="in" filter="fade">
                                      <p:cBhvr>
                                        <p:cTn id="30" dur="500"/>
                                        <p:tgtEl>
                                          <p:spTgt spid="1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360"/>
                                          </p:val>
                                        </p:tav>
                                        <p:tav tm="100000">
                                          <p:val>
                                            <p:fltVal val="0"/>
                                          </p:val>
                                        </p:tav>
                                      </p:tavLst>
                                    </p:anim>
                                    <p:animEffect transition="in" filter="fade">
                                      <p:cBhvr>
                                        <p:cTn id="36" dur="500"/>
                                        <p:tgtEl>
                                          <p:spTgt spid="3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style.rotation</p:attrName>
                                        </p:attrNameLst>
                                      </p:cBhvr>
                                      <p:tavLst>
                                        <p:tav tm="0">
                                          <p:val>
                                            <p:fltVal val="360"/>
                                          </p:val>
                                        </p:tav>
                                        <p:tav tm="100000">
                                          <p:val>
                                            <p:fltVal val="0"/>
                                          </p:val>
                                        </p:tav>
                                      </p:tavLst>
                                    </p:anim>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bwMode="auto">
          <a:xfrm>
            <a:off x="4135437" y="2768600"/>
            <a:ext cx="7246937" cy="1446550"/>
            <a:chOff x="277328" y="1418946"/>
            <a:chExt cx="5804306" cy="1446613"/>
          </a:xfrm>
        </p:grpSpPr>
        <p:cxnSp>
          <p:nvCxnSpPr>
            <p:cNvPr id="4" name="直接连接符 3"/>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7328" y="1418946"/>
              <a:ext cx="5804306" cy="1446613"/>
            </a:xfrm>
            <a:prstGeom prst="rect">
              <a:avLst/>
            </a:prstGeom>
            <a:noFill/>
          </p:spPr>
          <p:txBody>
            <a:bodyPr wrap="square">
              <a:spAutoFit/>
            </a:bodyPr>
            <a:lstStyle/>
            <a:p>
              <a:pPr eaLnBrk="1" fontAlgn="auto" hangingPunct="1">
                <a:spcBef>
                  <a:spcPts val="0"/>
                </a:spcBef>
                <a:spcAft>
                  <a:spcPts val="0"/>
                </a:spcAft>
                <a:defRPr/>
              </a:pP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 基于</a:t>
              </a: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3D-LSTM</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的三维重建（单张图片）</a:t>
              </a:r>
            </a:p>
          </p:txBody>
        </p:sp>
        <p:sp>
          <p:nvSpPr>
            <p:cNvPr id="7" name="文本框 6"/>
            <p:cNvSpPr txBox="1"/>
            <p:nvPr/>
          </p:nvSpPr>
          <p:spPr>
            <a:xfrm>
              <a:off x="277329" y="2317510"/>
              <a:ext cx="5427948" cy="337200"/>
            </a:xfrm>
            <a:prstGeom prst="rect">
              <a:avLst/>
            </a:prstGeom>
            <a:noFill/>
          </p:spPr>
          <p:txBody>
            <a:bodyPr>
              <a:spAutoFit/>
            </a:bodyPr>
            <a:lstStyle/>
            <a:p>
              <a:pPr eaLnBrk="1" fontAlgn="auto" hangingPunct="1">
                <a:spcBef>
                  <a:spcPts val="0"/>
                </a:spcBef>
                <a:spcAft>
                  <a:spcPts val="0"/>
                </a:spcAft>
                <a:defRPr/>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椭圆 7"/>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p:nvPr/>
        </p:nvSpPr>
        <p:spPr>
          <a:xfrm>
            <a:off x="3094875" y="4327526"/>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11578373" y="3219174"/>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0"/>
          <p:cNvGrpSpPr/>
          <p:nvPr/>
        </p:nvGrpSpPr>
        <p:grpSpPr bwMode="auto">
          <a:xfrm>
            <a:off x="2047372" y="2390799"/>
            <a:ext cx="1770622" cy="1773214"/>
            <a:chOff x="1277143" y="1504950"/>
            <a:chExt cx="1085057" cy="1085850"/>
          </a:xfrm>
        </p:grpSpPr>
        <p:sp>
          <p:nvSpPr>
            <p:cNvPr id="19" name="椭圆 18"/>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6"/>
            <p:cNvSpPr txBox="1">
              <a:spLocks noChangeArrowheads="1"/>
            </p:cNvSpPr>
            <p:nvPr/>
          </p:nvSpPr>
          <p:spPr bwMode="auto">
            <a:xfrm>
              <a:off x="1394711" y="1649043"/>
              <a:ext cx="849920" cy="8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8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50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1.1 网络结构</a:t>
            </a:r>
          </a:p>
        </p:txBody>
      </p:sp>
      <p:sp>
        <p:nvSpPr>
          <p:cNvPr id="2" name="文本框 1"/>
          <p:cNvSpPr txBox="1"/>
          <p:nvPr/>
        </p:nvSpPr>
        <p:spPr>
          <a:xfrm>
            <a:off x="1158408" y="1461001"/>
            <a:ext cx="9670013" cy="4042902"/>
          </a:xfrm>
          <a:prstGeom prst="rect">
            <a:avLst/>
          </a:prstGeom>
          <a:noFill/>
        </p:spPr>
        <p:txBody>
          <a:bodyPr wrap="square" rtlCol="0" anchor="t">
            <a:spAutoFit/>
          </a:bodyPr>
          <a:lstStyle/>
          <a:p>
            <a:pPr lvl="0">
              <a:lnSpc>
                <a:spcPct val="120000"/>
              </a:lnSpc>
            </a:pPr>
            <a:r>
              <a:rPr lang="en-US" altLang="zh-CN" dirty="0">
                <a:solidFill>
                  <a:schemeClr val="tx1">
                    <a:lumMod val="75000"/>
                    <a:lumOff val="25000"/>
                  </a:schemeClr>
                </a:solidFill>
              </a:rPr>
              <a:t> </a:t>
            </a:r>
            <a:r>
              <a:rPr lang="zh-CN" altLang="en" sz="2400" b="1" dirty="0">
                <a:solidFill>
                  <a:schemeClr val="tx1">
                    <a:lumMod val="75000"/>
                    <a:lumOff val="25000"/>
                  </a:schemeClr>
                </a:solidFill>
              </a:rPr>
              <a:t>利用</a:t>
            </a:r>
            <a:r>
              <a:rPr lang="zh-CN" altLang="en-US" sz="2400" b="1" dirty="0">
                <a:solidFill>
                  <a:schemeClr val="tx1">
                    <a:lumMod val="75000"/>
                    <a:lumOff val="25000"/>
                  </a:schemeClr>
                </a:solidFill>
              </a:rPr>
              <a:t>深度学习把</a:t>
            </a:r>
            <a:r>
              <a:rPr lang="zh-CN" altLang="en-US" sz="2400" b="1" dirty="0"/>
              <a:t>基于</a:t>
            </a:r>
            <a:r>
              <a:rPr lang="en" altLang="zh-CN" sz="2400" b="1" dirty="0"/>
              <a:t>RGB</a:t>
            </a:r>
            <a:r>
              <a:rPr lang="zh-CN" altLang="en-US" sz="2400" b="1" dirty="0"/>
              <a:t>图像进行三维重建，把</a:t>
            </a:r>
            <a:r>
              <a:rPr lang="en-US" altLang="zh-CN" sz="2400" b="1" dirty="0"/>
              <a:t>2</a:t>
            </a:r>
            <a:r>
              <a:rPr lang="en" altLang="zh-CN" sz="2400" b="1" dirty="0"/>
              <a:t>D</a:t>
            </a:r>
            <a:r>
              <a:rPr lang="zh-CN" altLang="en-US" sz="2400" b="1" dirty="0"/>
              <a:t>图像到其对应的</a:t>
            </a:r>
            <a:r>
              <a:rPr lang="en-US" altLang="zh-CN" sz="2400" b="1" dirty="0"/>
              <a:t>3</a:t>
            </a:r>
            <a:r>
              <a:rPr lang="en" altLang="zh-CN" sz="2400" b="1" dirty="0"/>
              <a:t>D </a:t>
            </a:r>
            <a:r>
              <a:rPr lang="zh-CN" altLang="en" sz="2400" b="1" dirty="0"/>
              <a:t>体素</a:t>
            </a:r>
            <a:r>
              <a:rPr lang="zh-CN" altLang="en-US" sz="2400" b="1" dirty="0"/>
              <a:t>（</a:t>
            </a:r>
            <a:r>
              <a:rPr lang="en" altLang="zh-CN" sz="2400" b="1" dirty="0"/>
              <a:t>Voxel</a:t>
            </a:r>
            <a:r>
              <a:rPr lang="zh-CN" altLang="en-US" sz="2400" b="1" dirty="0"/>
              <a:t>）模型建立映射关系。</a:t>
            </a:r>
            <a:endParaRPr lang="en-US" altLang="zh-CN" sz="2400" b="1" dirty="0"/>
          </a:p>
          <a:p>
            <a:pPr lvl="0">
              <a:lnSpc>
                <a:spcPct val="120000"/>
              </a:lnSpc>
            </a:pPr>
            <a:r>
              <a:rPr lang="zh-CN" altLang="en-US" sz="2400" b="1" dirty="0"/>
              <a:t>该网络从大量的合成数据中学习从物体图像到其基础三维形状的映射。该网络从任意视角接收一个</a:t>
            </a:r>
            <a:r>
              <a:rPr lang="en-US" altLang="zh-CN" sz="2400" b="1" dirty="0"/>
              <a:t>RGB</a:t>
            </a:r>
            <a:r>
              <a:rPr lang="zh-CN" altLang="en-US" sz="2400" b="1" dirty="0"/>
              <a:t>彩色图像，并以三维网格（体素）的形式输出该物体的重建。</a:t>
            </a:r>
            <a:endParaRPr lang="en-US" altLang="zh-CN" sz="2400" b="1" dirty="0"/>
          </a:p>
          <a:p>
            <a:pPr lvl="0">
              <a:lnSpc>
                <a:spcPct val="120000"/>
              </a:lnSpc>
            </a:pPr>
            <a:endParaRPr lang="en-US" altLang="zh-CN" sz="2400" b="1" dirty="0">
              <a:solidFill>
                <a:schemeClr val="tx1">
                  <a:lumMod val="75000"/>
                  <a:lumOff val="25000"/>
                </a:schemeClr>
              </a:solidFill>
            </a:endParaRPr>
          </a:p>
          <a:p>
            <a:pPr lvl="0">
              <a:lnSpc>
                <a:spcPct val="120000"/>
              </a:lnSpc>
            </a:pPr>
            <a:endParaRPr lang="en-US" altLang="zh-CN" sz="2400" b="1" dirty="0">
              <a:solidFill>
                <a:schemeClr val="tx1">
                  <a:lumMod val="75000"/>
                  <a:lumOff val="25000"/>
                </a:schemeClr>
              </a:solidFill>
            </a:endParaRPr>
          </a:p>
          <a:p>
            <a:pPr lvl="0">
              <a:lnSpc>
                <a:spcPct val="120000"/>
              </a:lnSpc>
            </a:pPr>
            <a:r>
              <a:rPr lang="zh-CN" altLang="en-US" sz="2400" b="1" dirty="0">
                <a:solidFill>
                  <a:schemeClr val="tx1">
                    <a:lumMod val="75000"/>
                    <a:lumOff val="25000"/>
                  </a:schemeClr>
                </a:solidFill>
              </a:rPr>
              <a:t>输入：单张彩色</a:t>
            </a:r>
            <a:r>
              <a:rPr lang="en-US" altLang="zh-CN" sz="2400" b="1" dirty="0">
                <a:solidFill>
                  <a:schemeClr val="tx1">
                    <a:lumMod val="75000"/>
                    <a:lumOff val="25000"/>
                  </a:schemeClr>
                </a:solidFill>
              </a:rPr>
              <a:t>RGB</a:t>
            </a:r>
            <a:r>
              <a:rPr lang="zh-CN" altLang="en-US" sz="2400" b="1" dirty="0">
                <a:solidFill>
                  <a:schemeClr val="tx1">
                    <a:lumMod val="75000"/>
                    <a:lumOff val="25000"/>
                  </a:schemeClr>
                </a:solidFill>
              </a:rPr>
              <a:t>图片（固定大小）</a:t>
            </a:r>
            <a:endParaRPr lang="en-US" altLang="zh-CN" sz="2400" b="1" dirty="0">
              <a:solidFill>
                <a:schemeClr val="tx1">
                  <a:lumMod val="75000"/>
                  <a:lumOff val="25000"/>
                </a:schemeClr>
              </a:solidFill>
            </a:endParaRPr>
          </a:p>
          <a:p>
            <a:pPr lvl="0">
              <a:lnSpc>
                <a:spcPct val="120000"/>
              </a:lnSpc>
            </a:pPr>
            <a:r>
              <a:rPr lang="zh-CN" altLang="en-US" sz="2400" b="1" dirty="0">
                <a:solidFill>
                  <a:schemeClr val="tx1">
                    <a:lumMod val="75000"/>
                    <a:lumOff val="25000"/>
                  </a:schemeClr>
                </a:solidFill>
              </a:rPr>
              <a:t>输出：三维数组（位置信息）</a:t>
            </a:r>
          </a:p>
        </p:txBody>
      </p:sp>
    </p:spTree>
    <p:extLst>
      <p:ext uri="{BB962C8B-B14F-4D97-AF65-F5344CB8AC3E}">
        <p14:creationId xmlns:p14="http://schemas.microsoft.com/office/powerpoint/2010/main" val="118193480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1.1 网络结构</a:t>
            </a:r>
          </a:p>
        </p:txBody>
      </p:sp>
      <p:pic>
        <p:nvPicPr>
          <p:cNvPr id="4" name="图片 3" descr="文本&#10;&#10;描述已自动生成">
            <a:extLst>
              <a:ext uri="{FF2B5EF4-FFF2-40B4-BE49-F238E27FC236}">
                <a16:creationId xmlns:a16="http://schemas.microsoft.com/office/drawing/2014/main" id="{70BEDA2F-0F64-A243-9288-7EE7E6E37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85" y="967874"/>
            <a:ext cx="11808629" cy="3495842"/>
          </a:xfrm>
          <a:prstGeom prst="rect">
            <a:avLst/>
          </a:prstGeom>
        </p:spPr>
      </p:pic>
      <p:sp>
        <p:nvSpPr>
          <p:cNvPr id="5" name="文本框 4">
            <a:extLst>
              <a:ext uri="{FF2B5EF4-FFF2-40B4-BE49-F238E27FC236}">
                <a16:creationId xmlns:a16="http://schemas.microsoft.com/office/drawing/2014/main" id="{79855B73-B39D-1547-807D-64B87172425E}"/>
              </a:ext>
            </a:extLst>
          </p:cNvPr>
          <p:cNvSpPr txBox="1"/>
          <p:nvPr/>
        </p:nvSpPr>
        <p:spPr>
          <a:xfrm>
            <a:off x="1158408" y="4463716"/>
            <a:ext cx="3068053" cy="1060931"/>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Encoder</a:t>
            </a:r>
            <a:r>
              <a:rPr kumimoji="1" lang="zh-CN" altLang="en-US" dirty="0">
                <a:solidFill>
                  <a:schemeClr val="tx1">
                    <a:lumMod val="75000"/>
                    <a:lumOff val="25000"/>
                  </a:schemeClr>
                </a:solidFill>
              </a:rPr>
              <a:t>部分</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卷积 池化层 与残差结构叠加 </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功能为提取图像信息</a:t>
            </a:r>
          </a:p>
        </p:txBody>
      </p:sp>
      <p:sp>
        <p:nvSpPr>
          <p:cNvPr id="6" name="文本框 5">
            <a:extLst>
              <a:ext uri="{FF2B5EF4-FFF2-40B4-BE49-F238E27FC236}">
                <a16:creationId xmlns:a16="http://schemas.microsoft.com/office/drawing/2014/main" id="{B66B657C-DE70-CE41-932E-AC1D742A94AA}"/>
              </a:ext>
            </a:extLst>
          </p:cNvPr>
          <p:cNvSpPr txBox="1"/>
          <p:nvPr/>
        </p:nvSpPr>
        <p:spPr>
          <a:xfrm>
            <a:off x="5450305" y="4297517"/>
            <a:ext cx="2490537" cy="1393330"/>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3D-LSTM</a:t>
            </a:r>
            <a:r>
              <a:rPr kumimoji="1" lang="zh-CN" altLang="en-US" dirty="0">
                <a:solidFill>
                  <a:schemeClr val="tx1">
                    <a:lumMod val="75000"/>
                    <a:lumOff val="25000"/>
                  </a:schemeClr>
                </a:solidFill>
              </a:rPr>
              <a:t> </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功能为奖提取出的</a:t>
            </a:r>
            <a:r>
              <a:rPr kumimoji="1" lang="en-US" altLang="zh-CN" dirty="0">
                <a:solidFill>
                  <a:schemeClr val="tx1">
                    <a:lumMod val="75000"/>
                    <a:lumOff val="25000"/>
                  </a:schemeClr>
                </a:solidFill>
              </a:rPr>
              <a:t>2</a:t>
            </a:r>
            <a:r>
              <a:rPr kumimoji="1" lang="zh-CN" altLang="en-US" dirty="0">
                <a:solidFill>
                  <a:schemeClr val="tx1">
                    <a:lumMod val="75000"/>
                    <a:lumOff val="25000"/>
                  </a:schemeClr>
                </a:solidFill>
              </a:rPr>
              <a:t>维图像中的特征恢复为</a:t>
            </a:r>
            <a:r>
              <a:rPr kumimoji="1" lang="en-US" altLang="zh-CN" dirty="0">
                <a:solidFill>
                  <a:schemeClr val="tx1">
                    <a:lumMod val="75000"/>
                    <a:lumOff val="25000"/>
                  </a:schemeClr>
                </a:solidFill>
              </a:rPr>
              <a:t>3</a:t>
            </a:r>
            <a:r>
              <a:rPr kumimoji="1" lang="zh-CN" altLang="en-US" dirty="0">
                <a:solidFill>
                  <a:schemeClr val="tx1">
                    <a:lumMod val="75000"/>
                    <a:lumOff val="25000"/>
                  </a:schemeClr>
                </a:solidFill>
              </a:rPr>
              <a:t>维特征</a:t>
            </a:r>
          </a:p>
        </p:txBody>
      </p:sp>
      <p:sp>
        <p:nvSpPr>
          <p:cNvPr id="8" name="文本框 7">
            <a:extLst>
              <a:ext uri="{FF2B5EF4-FFF2-40B4-BE49-F238E27FC236}">
                <a16:creationId xmlns:a16="http://schemas.microsoft.com/office/drawing/2014/main" id="{EC4F98DA-CC59-D348-92DE-79F430B18BC6}"/>
              </a:ext>
            </a:extLst>
          </p:cNvPr>
          <p:cNvSpPr txBox="1"/>
          <p:nvPr/>
        </p:nvSpPr>
        <p:spPr>
          <a:xfrm>
            <a:off x="8520772" y="4297517"/>
            <a:ext cx="3068053" cy="1391407"/>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Decoder</a:t>
            </a:r>
            <a:r>
              <a:rPr kumimoji="1" lang="zh-CN" altLang="en-US" dirty="0">
                <a:solidFill>
                  <a:schemeClr val="tx1">
                    <a:lumMod val="75000"/>
                    <a:lumOff val="25000"/>
                  </a:schemeClr>
                </a:solidFill>
              </a:rPr>
              <a:t>部分</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将</a:t>
            </a:r>
            <a:r>
              <a:rPr kumimoji="1" lang="en-US" altLang="zh-CN" dirty="0">
                <a:solidFill>
                  <a:schemeClr val="tx1">
                    <a:lumMod val="75000"/>
                    <a:lumOff val="25000"/>
                  </a:schemeClr>
                </a:solidFill>
              </a:rPr>
              <a:t>LSTM</a:t>
            </a:r>
            <a:r>
              <a:rPr kumimoji="1" lang="zh-CN" altLang="en-US" dirty="0">
                <a:solidFill>
                  <a:schemeClr val="tx1">
                    <a:lumMod val="75000"/>
                    <a:lumOff val="25000"/>
                  </a:schemeClr>
                </a:solidFill>
              </a:rPr>
              <a:t>中得到的特征逐步恢复为 </a:t>
            </a:r>
            <a:r>
              <a:rPr kumimoji="1" lang="en-US" altLang="zh-CN" dirty="0">
                <a:solidFill>
                  <a:schemeClr val="tx1">
                    <a:lumMod val="75000"/>
                    <a:lumOff val="25000"/>
                  </a:schemeClr>
                </a:solidFill>
              </a:rPr>
              <a:t>3</a:t>
            </a:r>
            <a:r>
              <a:rPr kumimoji="1" lang="zh-CN" altLang="en-US" dirty="0">
                <a:solidFill>
                  <a:schemeClr val="tx1">
                    <a:lumMod val="75000"/>
                    <a:lumOff val="25000"/>
                  </a:schemeClr>
                </a:solidFill>
              </a:rPr>
              <a:t>维空间物体坐标</a:t>
            </a:r>
            <a:endParaRPr kumimoji="1" lang="en-US" altLang="zh-CN" dirty="0">
              <a:solidFill>
                <a:schemeClr val="tx1">
                  <a:lumMod val="75000"/>
                  <a:lumOff val="25000"/>
                </a:schemeClr>
              </a:solidFill>
            </a:endParaRPr>
          </a:p>
          <a:p>
            <a:pPr>
              <a:lnSpc>
                <a:spcPct val="120000"/>
              </a:lnSpc>
            </a:pPr>
            <a:r>
              <a:rPr kumimoji="1" lang="zh-CN" altLang="en-US" dirty="0">
                <a:solidFill>
                  <a:schemeClr val="tx1">
                    <a:lumMod val="75000"/>
                    <a:lumOff val="25000"/>
                  </a:schemeClr>
                </a:solidFill>
              </a:rPr>
              <a:t>得到最终结果</a:t>
            </a:r>
            <a:endParaRPr kumimoji="1" lang="en-US" altLang="zh-CN" dirty="0">
              <a:solidFill>
                <a:schemeClr val="tx1">
                  <a:lumMod val="75000"/>
                  <a:lumOff val="25000"/>
                </a:schemeClr>
              </a:solidFill>
            </a:endParaRPr>
          </a:p>
        </p:txBody>
      </p:sp>
    </p:spTree>
    <p:extLst>
      <p:ext uri="{BB962C8B-B14F-4D97-AF65-F5344CB8AC3E}">
        <p14:creationId xmlns:p14="http://schemas.microsoft.com/office/powerpoint/2010/main" val="217775376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1.1 网络结构</a:t>
            </a:r>
          </a:p>
        </p:txBody>
      </p:sp>
      <p:sp>
        <p:nvSpPr>
          <p:cNvPr id="5" name="文本框 4">
            <a:extLst>
              <a:ext uri="{FF2B5EF4-FFF2-40B4-BE49-F238E27FC236}">
                <a16:creationId xmlns:a16="http://schemas.microsoft.com/office/drawing/2014/main" id="{79855B73-B39D-1547-807D-64B87172425E}"/>
              </a:ext>
            </a:extLst>
          </p:cNvPr>
          <p:cNvSpPr txBox="1"/>
          <p:nvPr/>
        </p:nvSpPr>
        <p:spPr>
          <a:xfrm>
            <a:off x="1158408" y="5325619"/>
            <a:ext cx="3068053" cy="726609"/>
          </a:xfrm>
          <a:prstGeom prst="rect">
            <a:avLst/>
          </a:prstGeom>
          <a:noFill/>
        </p:spPr>
        <p:txBody>
          <a:bodyPr wrap="square" rtlCol="0" anchor="ctr">
            <a:spAutoFit/>
          </a:bodyPr>
          <a:lstStyle/>
          <a:p>
            <a:pPr>
              <a:lnSpc>
                <a:spcPct val="120000"/>
              </a:lnSpc>
            </a:pPr>
            <a:r>
              <a:rPr kumimoji="1" lang="en-US" altLang="zh-CN" dirty="0">
                <a:solidFill>
                  <a:schemeClr val="tx1">
                    <a:lumMod val="75000"/>
                    <a:lumOff val="25000"/>
                  </a:schemeClr>
                </a:solidFill>
              </a:rPr>
              <a:t>Encoder</a:t>
            </a:r>
            <a:r>
              <a:rPr kumimoji="1" lang="zh-CN" altLang="en-US" dirty="0">
                <a:solidFill>
                  <a:schemeClr val="tx1">
                    <a:lumMod val="75000"/>
                    <a:lumOff val="25000"/>
                  </a:schemeClr>
                </a:solidFill>
              </a:rPr>
              <a:t>部分末尾提取出的特征（全连接层）</a:t>
            </a:r>
            <a:endParaRPr kumimoji="1" lang="en-US" altLang="zh-CN" dirty="0">
              <a:solidFill>
                <a:schemeClr val="tx1">
                  <a:lumMod val="75000"/>
                  <a:lumOff val="25000"/>
                </a:schemeClr>
              </a:solidFill>
            </a:endParaRPr>
          </a:p>
        </p:txBody>
      </p:sp>
      <p:sp>
        <p:nvSpPr>
          <p:cNvPr id="8" name="文本框 7">
            <a:extLst>
              <a:ext uri="{FF2B5EF4-FFF2-40B4-BE49-F238E27FC236}">
                <a16:creationId xmlns:a16="http://schemas.microsoft.com/office/drawing/2014/main" id="{EC4F98DA-CC59-D348-92DE-79F430B18BC6}"/>
              </a:ext>
            </a:extLst>
          </p:cNvPr>
          <p:cNvSpPr txBox="1"/>
          <p:nvPr/>
        </p:nvSpPr>
        <p:spPr>
          <a:xfrm>
            <a:off x="4537113" y="5036292"/>
            <a:ext cx="4353017" cy="1393330"/>
          </a:xfrm>
          <a:prstGeom prst="rect">
            <a:avLst/>
          </a:prstGeom>
          <a:noFill/>
        </p:spPr>
        <p:txBody>
          <a:bodyPr wrap="square" rtlCol="0" anchor="ctr">
            <a:spAutoFit/>
          </a:bodyPr>
          <a:lstStyle/>
          <a:p>
            <a:pPr>
              <a:lnSpc>
                <a:spcPct val="120000"/>
              </a:lnSpc>
            </a:pPr>
            <a:r>
              <a:rPr kumimoji="1" lang="zh-CN" altLang="en-US" dirty="0">
                <a:solidFill>
                  <a:schemeClr val="tx1">
                    <a:lumMod val="75000"/>
                    <a:lumOff val="25000"/>
                  </a:schemeClr>
                </a:solidFill>
              </a:rPr>
              <a:t>在每个时间步骤，</a:t>
            </a:r>
            <a:r>
              <a:rPr kumimoji="1" lang="en-US" altLang="zh-CN" dirty="0">
                <a:solidFill>
                  <a:schemeClr val="tx1">
                    <a:lumMod val="75000"/>
                    <a:lumOff val="25000"/>
                  </a:schemeClr>
                </a:solidFill>
              </a:rPr>
              <a:t>3D-LSTM</a:t>
            </a:r>
            <a:r>
              <a:rPr kumimoji="1" lang="zh-CN" altLang="en-US" dirty="0">
                <a:solidFill>
                  <a:schemeClr val="tx1">
                    <a:lumMod val="75000"/>
                    <a:lumOff val="25000"/>
                  </a:schemeClr>
                </a:solidFill>
              </a:rPr>
              <a:t>中的每个单元（中心）通过</a:t>
            </a:r>
            <a:r>
              <a:rPr kumimoji="1" lang="en-US" altLang="zh-CN" dirty="0">
                <a:solidFill>
                  <a:schemeClr val="tx1">
                    <a:lumMod val="75000"/>
                    <a:lumOff val="25000"/>
                  </a:schemeClr>
                </a:solidFill>
              </a:rPr>
              <a:t>3×3×3</a:t>
            </a:r>
            <a:r>
              <a:rPr kumimoji="1" lang="zh-CN" altLang="en-US" dirty="0">
                <a:solidFill>
                  <a:schemeClr val="tx1">
                    <a:lumMod val="75000"/>
                    <a:lumOff val="25000"/>
                  </a:schemeClr>
                </a:solidFill>
              </a:rPr>
              <a:t>卷积从</a:t>
            </a:r>
            <a:r>
              <a:rPr kumimoji="1" lang="en-US" altLang="zh-CN" dirty="0">
                <a:solidFill>
                  <a:schemeClr val="tx1">
                    <a:lumMod val="75000"/>
                    <a:lumOff val="25000"/>
                  </a:schemeClr>
                </a:solidFill>
              </a:rPr>
              <a:t>Encoder</a:t>
            </a:r>
            <a:r>
              <a:rPr kumimoji="1" lang="zh-CN" altLang="en-US" dirty="0">
                <a:solidFill>
                  <a:schemeClr val="tx1">
                    <a:lumMod val="75000"/>
                    <a:lumOff val="25000"/>
                  </a:schemeClr>
                </a:solidFill>
              </a:rPr>
              <a:t>接收相同的特征向量，以及从其空间相邻接收隐藏状态作为输入。</a:t>
            </a:r>
            <a:endParaRPr kumimoji="1" lang="en-US" altLang="zh-CN" dirty="0">
              <a:solidFill>
                <a:schemeClr val="tx1">
                  <a:lumMod val="75000"/>
                  <a:lumOff val="25000"/>
                </a:schemeClr>
              </a:solidFill>
            </a:endParaRPr>
          </a:p>
        </p:txBody>
      </p:sp>
      <p:sp>
        <p:nvSpPr>
          <p:cNvPr id="2" name="矩形 1">
            <a:extLst>
              <a:ext uri="{FF2B5EF4-FFF2-40B4-BE49-F238E27FC236}">
                <a16:creationId xmlns:a16="http://schemas.microsoft.com/office/drawing/2014/main" id="{55D314FC-8100-1445-A3CB-5F0F906C2058}"/>
              </a:ext>
            </a:extLst>
          </p:cNvPr>
          <p:cNvSpPr/>
          <p:nvPr/>
        </p:nvSpPr>
        <p:spPr>
          <a:xfrm>
            <a:off x="822158" y="1333353"/>
            <a:ext cx="6096000" cy="646331"/>
          </a:xfrm>
          <a:prstGeom prst="rect">
            <a:avLst/>
          </a:prstGeom>
        </p:spPr>
        <p:txBody>
          <a:bodyPr>
            <a:spAutoFit/>
          </a:bodyPr>
          <a:lstStyle/>
          <a:p>
            <a:r>
              <a:rPr lang="zh-CN" altLang="en-US" dirty="0"/>
              <a:t>三维网格内，有N×N×N个三维LSTM单元，其中N是三维LSTM网格的空间分辨率</a:t>
            </a:r>
          </a:p>
        </p:txBody>
      </p:sp>
      <p:pic>
        <p:nvPicPr>
          <p:cNvPr id="7" name="图片 6" descr="图示&#10;&#10;描述已自动生成">
            <a:extLst>
              <a:ext uri="{FF2B5EF4-FFF2-40B4-BE49-F238E27FC236}">
                <a16:creationId xmlns:a16="http://schemas.microsoft.com/office/drawing/2014/main" id="{91E8A900-DBDA-914F-9799-2BB0EF411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58" y="2212050"/>
            <a:ext cx="6252410" cy="2824242"/>
          </a:xfrm>
          <a:prstGeom prst="rect">
            <a:avLst/>
          </a:prstGeom>
        </p:spPr>
      </p:pic>
      <p:sp>
        <p:nvSpPr>
          <p:cNvPr id="9" name="文本框 8">
            <a:extLst>
              <a:ext uri="{FF2B5EF4-FFF2-40B4-BE49-F238E27FC236}">
                <a16:creationId xmlns:a16="http://schemas.microsoft.com/office/drawing/2014/main" id="{67859C6F-6CBB-FD44-B68E-7AA208D7D2C2}"/>
              </a:ext>
            </a:extLst>
          </p:cNvPr>
          <p:cNvSpPr txBox="1"/>
          <p:nvPr/>
        </p:nvSpPr>
        <p:spPr>
          <a:xfrm>
            <a:off x="8422106" y="2212050"/>
            <a:ext cx="3416968" cy="2270109"/>
          </a:xfrm>
          <a:prstGeom prst="rect">
            <a:avLst/>
          </a:prstGeom>
          <a:noFill/>
        </p:spPr>
        <p:txBody>
          <a:bodyPr wrap="square" rtlCol="0" anchor="ctr">
            <a:spAutoFit/>
          </a:bodyPr>
          <a:lstStyle/>
          <a:p>
            <a:pPr>
              <a:lnSpc>
                <a:spcPct val="120000"/>
              </a:lnSpc>
            </a:pPr>
            <a:r>
              <a:rPr kumimoji="1" lang="zh-CN" altLang="en-US" sz="2400" dirty="0">
                <a:solidFill>
                  <a:schemeClr val="tx1">
                    <a:lumMod val="75000"/>
                    <a:lumOff val="25000"/>
                  </a:schemeClr>
                </a:solidFill>
              </a:rPr>
              <a:t>如右图所示，本质来说是决定了一个三维网格空间的某个网格是否存在重建物体中（得到概率）</a:t>
            </a:r>
          </a:p>
        </p:txBody>
      </p:sp>
    </p:spTree>
    <p:extLst>
      <p:ext uri="{BB962C8B-B14F-4D97-AF65-F5344CB8AC3E}">
        <p14:creationId xmlns:p14="http://schemas.microsoft.com/office/powerpoint/2010/main" val="17547100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1.1 训练过程</a:t>
            </a:r>
          </a:p>
        </p:txBody>
      </p:sp>
      <p:sp>
        <p:nvSpPr>
          <p:cNvPr id="2" name="文本框 1"/>
          <p:cNvSpPr txBox="1"/>
          <p:nvPr/>
        </p:nvSpPr>
        <p:spPr>
          <a:xfrm>
            <a:off x="703580" y="1412875"/>
            <a:ext cx="10678294" cy="4384918"/>
          </a:xfrm>
          <a:prstGeom prst="rect">
            <a:avLst/>
          </a:prstGeom>
          <a:noFill/>
        </p:spPr>
        <p:txBody>
          <a:bodyPr wrap="square" rtlCol="0" anchor="t">
            <a:spAutoFit/>
          </a:bodyPr>
          <a:lstStyle/>
          <a:p>
            <a:pPr lvl="0">
              <a:lnSpc>
                <a:spcPct val="120000"/>
              </a:lnSpc>
            </a:pPr>
            <a:r>
              <a:rPr lang="en-US" altLang="zh-CN" dirty="0">
                <a:solidFill>
                  <a:schemeClr val="tx1">
                    <a:lumMod val="75000"/>
                    <a:lumOff val="25000"/>
                  </a:schemeClr>
                </a:solidFill>
              </a:rPr>
              <a:t> </a:t>
            </a:r>
            <a:r>
              <a:rPr lang="zh-CN" altLang="en-US" b="1" dirty="0">
                <a:solidFill>
                  <a:schemeClr val="tx1">
                    <a:lumMod val="75000"/>
                    <a:lumOff val="25000"/>
                  </a:schemeClr>
                </a:solidFill>
              </a:rPr>
              <a:t>数据集</a:t>
            </a:r>
            <a:r>
              <a:rPr lang="zh-CN" altLang="en-US" dirty="0">
                <a:solidFill>
                  <a:schemeClr val="tx1">
                    <a:lumMod val="75000"/>
                    <a:lumOff val="25000"/>
                  </a:schemeClr>
                </a:solidFill>
              </a:rPr>
              <a:t>：</a:t>
            </a:r>
            <a:r>
              <a:rPr lang="en-US" altLang="zh-CN" dirty="0">
                <a:solidFill>
                  <a:schemeClr val="tx1">
                    <a:lumMod val="75000"/>
                    <a:lumOff val="25000"/>
                  </a:schemeClr>
                </a:solidFill>
              </a:rPr>
              <a:t>1.</a:t>
            </a:r>
            <a:r>
              <a:rPr lang="zh-CN" altLang="en-US" dirty="0">
                <a:solidFill>
                  <a:schemeClr val="tx1">
                    <a:lumMod val="75000"/>
                    <a:lumOff val="25000"/>
                  </a:schemeClr>
                </a:solidFill>
              </a:rPr>
              <a:t> </a:t>
            </a:r>
            <a:r>
              <a:rPr lang="en" altLang="zh-CN" dirty="0" err="1">
                <a:solidFill>
                  <a:schemeClr val="tx1">
                    <a:lumMod val="75000"/>
                    <a:lumOff val="25000"/>
                  </a:schemeClr>
                </a:solidFill>
              </a:rPr>
              <a:t>ShapeNet</a:t>
            </a:r>
            <a:r>
              <a:rPr lang="zh-CN" altLang="en-US" dirty="0">
                <a:solidFill>
                  <a:schemeClr val="tx1">
                    <a:lumMod val="75000"/>
                    <a:lumOff val="25000"/>
                  </a:schemeClr>
                </a:solidFill>
              </a:rPr>
              <a:t>：</a:t>
            </a:r>
            <a:r>
              <a:rPr lang="en" altLang="zh-CN" dirty="0">
                <a:solidFill>
                  <a:schemeClr val="tx1">
                    <a:lumMod val="75000"/>
                    <a:lumOff val="25000"/>
                  </a:schemeClr>
                </a:solidFill>
              </a:rPr>
              <a:t>https://</a:t>
            </a:r>
            <a:r>
              <a:rPr lang="en" altLang="zh-CN" dirty="0" err="1">
                <a:solidFill>
                  <a:schemeClr val="tx1">
                    <a:lumMod val="75000"/>
                    <a:lumOff val="25000"/>
                  </a:schemeClr>
                </a:solidFill>
              </a:rPr>
              <a:t>shapenet.org</a:t>
            </a:r>
            <a:endParaRPr lang="en" altLang="zh-CN" dirty="0">
              <a:solidFill>
                <a:schemeClr val="tx1">
                  <a:lumMod val="75000"/>
                  <a:lumOff val="25000"/>
                </a:schemeClr>
              </a:solidFill>
            </a:endParaRPr>
          </a:p>
          <a:p>
            <a:pPr lvl="0">
              <a:lnSpc>
                <a:spcPct val="120000"/>
              </a:lnSpc>
            </a:pPr>
            <a:r>
              <a:rPr lang="zh-CN" altLang="en-US" dirty="0">
                <a:solidFill>
                  <a:schemeClr val="tx1">
                    <a:lumMod val="75000"/>
                    <a:lumOff val="25000"/>
                  </a:schemeClr>
                </a:solidFill>
              </a:rPr>
              <a:t>                </a:t>
            </a:r>
            <a:r>
              <a:rPr lang="en-US" altLang="zh-CN" dirty="0">
                <a:solidFill>
                  <a:schemeClr val="tx1">
                    <a:lumMod val="75000"/>
                    <a:lumOff val="25000"/>
                  </a:schemeClr>
                </a:solidFill>
              </a:rPr>
              <a:t>2. PASCAL 3D+</a:t>
            </a:r>
            <a:r>
              <a:rPr lang="zh-CN" altLang="en-US" dirty="0">
                <a:solidFill>
                  <a:schemeClr val="tx1">
                    <a:lumMod val="75000"/>
                    <a:lumOff val="25000"/>
                  </a:schemeClr>
                </a:solidFill>
              </a:rPr>
              <a:t>：</a:t>
            </a:r>
            <a:r>
              <a:rPr lang="en" altLang="zh-CN" dirty="0">
                <a:solidFill>
                  <a:schemeClr val="tx1">
                    <a:lumMod val="75000"/>
                    <a:lumOff val="25000"/>
                  </a:schemeClr>
                </a:solidFill>
              </a:rPr>
              <a:t> https://</a:t>
            </a:r>
            <a:r>
              <a:rPr lang="en" altLang="zh-CN" dirty="0" err="1">
                <a:solidFill>
                  <a:schemeClr val="tx1">
                    <a:lumMod val="75000"/>
                    <a:lumOff val="25000"/>
                  </a:schemeClr>
                </a:solidFill>
              </a:rPr>
              <a:t>cvgl.stanford.edu</a:t>
            </a:r>
            <a:r>
              <a:rPr lang="en" altLang="zh-CN" dirty="0">
                <a:solidFill>
                  <a:schemeClr val="tx1">
                    <a:lumMod val="75000"/>
                    <a:lumOff val="25000"/>
                  </a:schemeClr>
                </a:solidFill>
              </a:rPr>
              <a:t>/projects/pascal3d.html</a:t>
            </a:r>
            <a:endParaRPr lang="en-US" altLang="zh-CN" dirty="0">
              <a:solidFill>
                <a:schemeClr val="tx1">
                  <a:lumMod val="75000"/>
                  <a:lumOff val="25000"/>
                </a:schemeClr>
              </a:solidFill>
            </a:endParaRPr>
          </a:p>
          <a:p>
            <a:pPr lvl="0">
              <a:lnSpc>
                <a:spcPct val="120000"/>
              </a:lnSpc>
            </a:pPr>
            <a:endParaRPr lang="en-US" altLang="zh-CN" dirty="0">
              <a:solidFill>
                <a:schemeClr val="tx1">
                  <a:lumMod val="75000"/>
                  <a:lumOff val="25000"/>
                </a:schemeClr>
              </a:solidFill>
            </a:endParaRPr>
          </a:p>
          <a:p>
            <a:pPr lvl="0">
              <a:lnSpc>
                <a:spcPct val="120000"/>
              </a:lnSpc>
            </a:pPr>
            <a:r>
              <a:rPr lang="zh-CN" altLang="en-US" b="1" dirty="0">
                <a:solidFill>
                  <a:schemeClr val="tx1">
                    <a:lumMod val="75000"/>
                    <a:lumOff val="25000"/>
                  </a:schemeClr>
                </a:solidFill>
              </a:rPr>
              <a:t>损失函数</a:t>
            </a:r>
            <a:r>
              <a:rPr lang="zh-CN" altLang="en-US" dirty="0">
                <a:solidFill>
                  <a:schemeClr val="tx1">
                    <a:lumMod val="75000"/>
                    <a:lumOff val="25000"/>
                  </a:schemeClr>
                </a:solidFill>
              </a:rPr>
              <a:t>：网络的损失函数被定义为体素的交叉熵之和</a:t>
            </a:r>
            <a:endParaRPr lang="en-US" altLang="zh-CN" dirty="0">
              <a:solidFill>
                <a:schemeClr val="tx1">
                  <a:lumMod val="75000"/>
                  <a:lumOff val="25000"/>
                </a:schemeClr>
              </a:solidFill>
            </a:endParaRPr>
          </a:p>
          <a:p>
            <a:pPr lvl="0">
              <a:lnSpc>
                <a:spcPct val="120000"/>
              </a:lnSpc>
            </a:pPr>
            <a:endParaRPr lang="en-US" altLang="zh-CN" dirty="0">
              <a:solidFill>
                <a:schemeClr val="tx1">
                  <a:lumMod val="75000"/>
                  <a:lumOff val="25000"/>
                </a:schemeClr>
              </a:solidFill>
            </a:endParaRPr>
          </a:p>
          <a:p>
            <a:pPr lvl="0">
              <a:lnSpc>
                <a:spcPct val="120000"/>
              </a:lnSpc>
            </a:pPr>
            <a:endParaRPr lang="en-US" altLang="zh-CN" dirty="0">
              <a:solidFill>
                <a:schemeClr val="tx1">
                  <a:lumMod val="75000"/>
                  <a:lumOff val="25000"/>
                </a:schemeClr>
              </a:solidFill>
            </a:endParaRPr>
          </a:p>
          <a:p>
            <a:pPr lvl="0">
              <a:lnSpc>
                <a:spcPct val="120000"/>
              </a:lnSpc>
            </a:pPr>
            <a:r>
              <a:rPr lang="zh-CN" altLang="en-US" b="1" dirty="0">
                <a:solidFill>
                  <a:schemeClr val="tx1">
                    <a:lumMod val="75000"/>
                    <a:lumOff val="25000"/>
                  </a:schemeClr>
                </a:solidFill>
              </a:rPr>
              <a:t>采用体素的优点</a:t>
            </a:r>
            <a:r>
              <a:rPr lang="zh-CN" altLang="en-US" dirty="0">
                <a:solidFill>
                  <a:schemeClr val="tx1">
                    <a:lumMod val="75000"/>
                    <a:lumOff val="25000"/>
                  </a:schemeClr>
                </a:solidFill>
              </a:rPr>
              <a:t>： 损失函数方便计算、有效恢复物体结构（适用于建筑等表面细结构较少的物体）</a:t>
            </a:r>
            <a:endParaRPr lang="en-US" altLang="zh-CN" dirty="0">
              <a:solidFill>
                <a:schemeClr val="tx1">
                  <a:lumMod val="75000"/>
                  <a:lumOff val="25000"/>
                </a:schemeClr>
              </a:solidFill>
            </a:endParaRPr>
          </a:p>
          <a:p>
            <a:pPr lvl="0">
              <a:lnSpc>
                <a:spcPct val="120000"/>
              </a:lnSpc>
            </a:pPr>
            <a:endParaRPr lang="en-US" altLang="zh-CN" dirty="0">
              <a:solidFill>
                <a:schemeClr val="tx1">
                  <a:lumMod val="75000"/>
                  <a:lumOff val="25000"/>
                </a:schemeClr>
              </a:solidFill>
            </a:endParaRPr>
          </a:p>
          <a:p>
            <a:pPr lvl="0">
              <a:lnSpc>
                <a:spcPct val="120000"/>
              </a:lnSpc>
            </a:pPr>
            <a:r>
              <a:rPr lang="zh-CN" altLang="en-US" b="1" dirty="0">
                <a:solidFill>
                  <a:schemeClr val="tx1">
                    <a:lumMod val="75000"/>
                    <a:lumOff val="25000"/>
                  </a:schemeClr>
                </a:solidFill>
              </a:rPr>
              <a:t>训练参数</a:t>
            </a:r>
            <a:r>
              <a:rPr lang="zh-CN" altLang="en-US" dirty="0">
                <a:solidFill>
                  <a:schemeClr val="tx1">
                    <a:lumMod val="75000"/>
                    <a:lumOff val="25000"/>
                  </a:schemeClr>
                </a:solidFill>
              </a:rPr>
              <a:t>： 学习率：</a:t>
            </a:r>
            <a:r>
              <a:rPr lang="en-US" altLang="zh-CN" dirty="0">
                <a:solidFill>
                  <a:schemeClr val="tx1">
                    <a:lumMod val="75000"/>
                    <a:lumOff val="25000"/>
                  </a:schemeClr>
                </a:solidFill>
              </a:rPr>
              <a:t>0.0001</a:t>
            </a:r>
          </a:p>
          <a:p>
            <a:pPr lvl="0">
              <a:lnSpc>
                <a:spcPct val="120000"/>
              </a:lnSpc>
            </a:pPr>
            <a:r>
              <a:rPr lang="zh-CN" altLang="en-US" dirty="0">
                <a:solidFill>
                  <a:schemeClr val="tx1">
                    <a:lumMod val="75000"/>
                    <a:lumOff val="25000"/>
                  </a:schemeClr>
                </a:solidFill>
              </a:rPr>
              <a:t>                   </a:t>
            </a:r>
            <a:r>
              <a:rPr lang="en-US" altLang="zh-CN" dirty="0">
                <a:solidFill>
                  <a:schemeClr val="tx1">
                    <a:lumMod val="75000"/>
                    <a:lumOff val="25000"/>
                  </a:schemeClr>
                </a:solidFill>
              </a:rPr>
              <a:t>epoch</a:t>
            </a:r>
            <a:r>
              <a:rPr lang="zh-CN" altLang="en-US" dirty="0">
                <a:solidFill>
                  <a:schemeClr val="tx1">
                    <a:lumMod val="75000"/>
                    <a:lumOff val="25000"/>
                  </a:schemeClr>
                </a:solidFill>
              </a:rPr>
              <a:t>：</a:t>
            </a:r>
            <a:r>
              <a:rPr lang="en-US" altLang="zh-CN" dirty="0">
                <a:solidFill>
                  <a:schemeClr val="tx1">
                    <a:lumMod val="75000"/>
                    <a:lumOff val="25000"/>
                  </a:schemeClr>
                </a:solidFill>
              </a:rPr>
              <a:t>60, 000</a:t>
            </a:r>
          </a:p>
          <a:p>
            <a:pPr lvl="0">
              <a:lnSpc>
                <a:spcPct val="120000"/>
              </a:lnSpc>
            </a:pPr>
            <a:r>
              <a:rPr lang="zh-CN" altLang="en-US" dirty="0">
                <a:solidFill>
                  <a:schemeClr val="tx1">
                    <a:lumMod val="75000"/>
                    <a:lumOff val="25000"/>
                  </a:schemeClr>
                </a:solidFill>
              </a:rPr>
              <a:t>                   </a:t>
            </a:r>
            <a:r>
              <a:rPr lang="en" altLang="zh-CN" dirty="0">
                <a:solidFill>
                  <a:schemeClr val="tx1">
                    <a:lumMod val="75000"/>
                    <a:lumOff val="25000"/>
                  </a:schemeClr>
                </a:solidFill>
              </a:rPr>
              <a:t>batch </a:t>
            </a:r>
            <a:r>
              <a:rPr lang="zh-CN" altLang="en-US" dirty="0">
                <a:solidFill>
                  <a:schemeClr val="tx1">
                    <a:lumMod val="75000"/>
                    <a:lumOff val="25000"/>
                  </a:schemeClr>
                </a:solidFill>
              </a:rPr>
              <a:t>：</a:t>
            </a:r>
            <a:r>
              <a:rPr lang="en" altLang="zh-CN" dirty="0">
                <a:solidFill>
                  <a:schemeClr val="tx1">
                    <a:lumMod val="75000"/>
                    <a:lumOff val="25000"/>
                  </a:schemeClr>
                </a:solidFill>
              </a:rPr>
              <a:t>24</a:t>
            </a:r>
            <a:endParaRPr lang="en-US" altLang="zh-CN" dirty="0">
              <a:solidFill>
                <a:schemeClr val="tx1">
                  <a:lumMod val="75000"/>
                  <a:lumOff val="25000"/>
                </a:schemeClr>
              </a:solidFill>
            </a:endParaRPr>
          </a:p>
          <a:p>
            <a:pPr lvl="0">
              <a:lnSpc>
                <a:spcPct val="120000"/>
              </a:lnSpc>
            </a:pPr>
            <a:r>
              <a:rPr lang="zh-CN" altLang="en-US" dirty="0">
                <a:solidFill>
                  <a:schemeClr val="tx1">
                    <a:lumMod val="75000"/>
                    <a:lumOff val="25000"/>
                  </a:schemeClr>
                </a:solidFill>
              </a:rPr>
              <a:t>硬件：</a:t>
            </a:r>
            <a:r>
              <a:rPr lang="en-US" altLang="zh-CN" dirty="0" err="1">
                <a:solidFill>
                  <a:schemeClr val="tx1">
                    <a:lumMod val="75000"/>
                    <a:lumOff val="25000"/>
                  </a:schemeClr>
                </a:solidFill>
              </a:rPr>
              <a:t>Nivida</a:t>
            </a:r>
            <a:r>
              <a:rPr lang="zh-CN" altLang="en-US" dirty="0">
                <a:solidFill>
                  <a:schemeClr val="tx1">
                    <a:lumMod val="75000"/>
                    <a:lumOff val="25000"/>
                  </a:schemeClr>
                </a:solidFill>
              </a:rPr>
              <a:t> </a:t>
            </a:r>
            <a:r>
              <a:rPr lang="en-US" altLang="zh-CN" dirty="0">
                <a:solidFill>
                  <a:schemeClr val="tx1">
                    <a:lumMod val="75000"/>
                    <a:lumOff val="25000"/>
                  </a:schemeClr>
                </a:solidFill>
              </a:rPr>
              <a:t>v100</a:t>
            </a:r>
          </a:p>
          <a:p>
            <a:pPr lvl="0">
              <a:lnSpc>
                <a:spcPct val="120000"/>
              </a:lnSpc>
            </a:pPr>
            <a:r>
              <a:rPr lang="zh-CN" altLang="en-US" b="1" dirty="0">
                <a:solidFill>
                  <a:schemeClr val="tx1">
                    <a:lumMod val="75000"/>
                    <a:lumOff val="25000"/>
                  </a:schemeClr>
                </a:solidFill>
              </a:rPr>
              <a:t>环境</a:t>
            </a:r>
            <a:r>
              <a:rPr lang="zh-CN" altLang="en-US" dirty="0">
                <a:solidFill>
                  <a:schemeClr val="tx1">
                    <a:lumMod val="75000"/>
                    <a:lumOff val="25000"/>
                  </a:schemeClr>
                </a:solidFill>
              </a:rPr>
              <a:t>：</a:t>
            </a:r>
            <a:r>
              <a:rPr lang="en-US" altLang="zh-CN" dirty="0" err="1">
                <a:solidFill>
                  <a:schemeClr val="tx1">
                    <a:lumMod val="75000"/>
                    <a:lumOff val="25000"/>
                  </a:schemeClr>
                </a:solidFill>
              </a:rPr>
              <a:t>Pytorch</a:t>
            </a:r>
            <a:r>
              <a:rPr lang="zh-CN" altLang="en-US" dirty="0">
                <a:solidFill>
                  <a:schemeClr val="tx1">
                    <a:lumMod val="75000"/>
                    <a:lumOff val="25000"/>
                  </a:schemeClr>
                </a:solidFill>
              </a:rPr>
              <a:t>、</a:t>
            </a:r>
            <a:r>
              <a:rPr lang="en-US" altLang="zh-CN" dirty="0">
                <a:solidFill>
                  <a:schemeClr val="tx1">
                    <a:lumMod val="75000"/>
                    <a:lumOff val="25000"/>
                  </a:schemeClr>
                </a:solidFill>
              </a:rPr>
              <a:t>anaconda</a:t>
            </a:r>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29FDDA73-23AE-9C45-83F9-426FDCF5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624" y="2771608"/>
            <a:ext cx="5473700" cy="520700"/>
          </a:xfrm>
          <a:prstGeom prst="rect">
            <a:avLst/>
          </a:prstGeom>
        </p:spPr>
      </p:pic>
    </p:spTree>
    <p:extLst>
      <p:ext uri="{BB962C8B-B14F-4D97-AF65-F5344CB8AC3E}">
        <p14:creationId xmlns:p14="http://schemas.microsoft.com/office/powerpoint/2010/main" val="422188174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算法效果</a:t>
            </a:r>
          </a:p>
        </p:txBody>
      </p:sp>
      <p:sp>
        <p:nvSpPr>
          <p:cNvPr id="2" name="文本框 1"/>
          <p:cNvSpPr txBox="1"/>
          <p:nvPr/>
        </p:nvSpPr>
        <p:spPr>
          <a:xfrm>
            <a:off x="1487170" y="1694815"/>
            <a:ext cx="9217025" cy="394210"/>
          </a:xfrm>
          <a:prstGeom prst="rect">
            <a:avLst/>
          </a:prstGeom>
          <a:noFill/>
        </p:spPr>
        <p:txBody>
          <a:bodyPr wrap="square" rtlCol="0" anchor="t">
            <a:spAutoFit/>
          </a:bodyPr>
          <a:lstStyle/>
          <a:p>
            <a:pPr>
              <a:lnSpc>
                <a:spcPct val="120000"/>
              </a:lnSpc>
            </a:pPr>
            <a:r>
              <a:rPr lang="en-US" altLang="zh-CN" dirty="0">
                <a:solidFill>
                  <a:schemeClr val="tx1">
                    <a:lumMod val="75000"/>
                    <a:lumOff val="25000"/>
                  </a:schemeClr>
                </a:solidFill>
              </a:rPr>
              <a:t>	</a:t>
            </a:r>
            <a:endParaRPr lang="zh-CN" altLang="en-US" sz="2000" dirty="0">
              <a:solidFill>
                <a:schemeClr val="tx1">
                  <a:lumMod val="75000"/>
                  <a:lumOff val="25000"/>
                </a:schemeClr>
              </a:solidFill>
            </a:endParaRPr>
          </a:p>
        </p:txBody>
      </p:sp>
      <p:pic>
        <p:nvPicPr>
          <p:cNvPr id="4" name="图片 3" descr="卡通人物&#10;&#10;中度可信度描述已自动生成">
            <a:extLst>
              <a:ext uri="{FF2B5EF4-FFF2-40B4-BE49-F238E27FC236}">
                <a16:creationId xmlns:a16="http://schemas.microsoft.com/office/drawing/2014/main" id="{F0F96BE8-DEC4-6449-BAEE-14C62A263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91920"/>
            <a:ext cx="5472328" cy="3968941"/>
          </a:xfrm>
          <a:prstGeom prst="rect">
            <a:avLst/>
          </a:prstGeom>
        </p:spPr>
      </p:pic>
      <p:pic>
        <p:nvPicPr>
          <p:cNvPr id="6" name="图片 5" descr="建筑的摆设布局&#10;&#10;描述已自动生成">
            <a:extLst>
              <a:ext uri="{FF2B5EF4-FFF2-40B4-BE49-F238E27FC236}">
                <a16:creationId xmlns:a16="http://schemas.microsoft.com/office/drawing/2014/main" id="{358F1708-3678-2F4E-9663-090B1C04D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88061" y="2057616"/>
            <a:ext cx="4850063" cy="36375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4"/>
          <p:cNvSpPr txBox="1"/>
          <p:nvPr userDrawn="1"/>
        </p:nvSpPr>
        <p:spPr>
          <a:xfrm>
            <a:off x="1158408" y="152874"/>
            <a:ext cx="5225625" cy="542617"/>
          </a:xfrm>
          <a:prstGeom prst="rect">
            <a:avLst/>
          </a:prstGeom>
        </p:spPr>
        <p:txBody>
          <a:bodyPr vert="horz" lIns="91440" tIns="45721" rIns="91440" bIns="45721" rtlCol="0">
            <a:noAutofit/>
          </a:bodyPr>
          <a:lstStyle>
            <a:lvl1pPr algn="l" defTabSz="914400" rtl="0" eaLnBrk="1" latinLnBrk="0" hangingPunct="1">
              <a:lnSpc>
                <a:spcPct val="90000"/>
              </a:lnSpc>
              <a:spcBef>
                <a:spcPct val="0"/>
              </a:spcBef>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a:spcBef>
                <a:spcPct val="20000"/>
              </a:spcBef>
              <a:buFont typeface="Arial" panose="020B0604020202020204" pitchFamily="34" charset="0"/>
              <a:buNone/>
            </a:pPr>
            <a:r>
              <a:rPr lang="zh-CN" altLang="en-US" sz="2800" dirty="0"/>
              <a:t>算法效果</a:t>
            </a:r>
          </a:p>
        </p:txBody>
      </p:sp>
      <p:sp>
        <p:nvSpPr>
          <p:cNvPr id="2" name="文本框 1"/>
          <p:cNvSpPr txBox="1"/>
          <p:nvPr/>
        </p:nvSpPr>
        <p:spPr>
          <a:xfrm>
            <a:off x="1487170" y="1694815"/>
            <a:ext cx="9217025" cy="394210"/>
          </a:xfrm>
          <a:prstGeom prst="rect">
            <a:avLst/>
          </a:prstGeom>
          <a:noFill/>
        </p:spPr>
        <p:txBody>
          <a:bodyPr wrap="square" rtlCol="0" anchor="t">
            <a:spAutoFit/>
          </a:bodyPr>
          <a:lstStyle/>
          <a:p>
            <a:pPr>
              <a:lnSpc>
                <a:spcPct val="120000"/>
              </a:lnSpc>
            </a:pPr>
            <a:r>
              <a:rPr lang="en-US" altLang="zh-CN" dirty="0">
                <a:solidFill>
                  <a:schemeClr val="tx1">
                    <a:lumMod val="75000"/>
                    <a:lumOff val="25000"/>
                  </a:schemeClr>
                </a:solidFill>
              </a:rPr>
              <a:t>	</a:t>
            </a:r>
            <a:endParaRPr lang="zh-CN" altLang="en-US" sz="2000" dirty="0">
              <a:solidFill>
                <a:schemeClr val="tx1">
                  <a:lumMod val="75000"/>
                  <a:lumOff val="25000"/>
                </a:schemeClr>
              </a:solidFill>
            </a:endParaRPr>
          </a:p>
        </p:txBody>
      </p:sp>
      <p:pic>
        <p:nvPicPr>
          <p:cNvPr id="8" name="图片 7" descr="图形用户界面&#10;&#10;描述已自动生成">
            <a:extLst>
              <a:ext uri="{FF2B5EF4-FFF2-40B4-BE49-F238E27FC236}">
                <a16:creationId xmlns:a16="http://schemas.microsoft.com/office/drawing/2014/main" id="{40BD6C5B-D303-3241-85DF-C29AA9597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73" y="893763"/>
            <a:ext cx="9496712" cy="5555576"/>
          </a:xfrm>
          <a:prstGeom prst="rect">
            <a:avLst/>
          </a:prstGeom>
        </p:spPr>
      </p:pic>
    </p:spTree>
    <p:extLst>
      <p:ext uri="{BB962C8B-B14F-4D97-AF65-F5344CB8AC3E}">
        <p14:creationId xmlns:p14="http://schemas.microsoft.com/office/powerpoint/2010/main" val="202324828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80"/>
                                  </p:iterate>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25,&quot;width&quot;:12300}"/>
</p:tagLst>
</file>

<file path=ppt/theme/theme1.xml><?xml version="1.0" encoding="utf-8"?>
<a:theme xmlns:a="http://schemas.openxmlformats.org/drawingml/2006/main" name="夏雨家 https://xnwe.taobao.com/">
  <a:themeElements>
    <a:clrScheme name="MC-欧美风主题色">
      <a:dk1>
        <a:srgbClr val="000000"/>
      </a:dk1>
      <a:lt1>
        <a:srgbClr val="FFFFFF"/>
      </a:lt1>
      <a:dk2>
        <a:srgbClr val="44546A"/>
      </a:dk2>
      <a:lt2>
        <a:srgbClr val="E7E6E6"/>
      </a:lt2>
      <a:accent1>
        <a:srgbClr val="268F9C"/>
      </a:accent1>
      <a:accent2>
        <a:srgbClr val="2A566E"/>
      </a:accent2>
      <a:accent3>
        <a:srgbClr val="D71D49"/>
      </a:accent3>
      <a:accent4>
        <a:srgbClr val="268F9C"/>
      </a:accent4>
      <a:accent5>
        <a:srgbClr val="2A566E"/>
      </a:accent5>
      <a:accent6>
        <a:srgbClr val="D71D49"/>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5</TotalTime>
  <Words>1207</Words>
  <Application>Microsoft Macintosh PowerPoint</Application>
  <PresentationFormat>宽屏</PresentationFormat>
  <Paragraphs>109</Paragraphs>
  <Slides>27</Slides>
  <Notes>27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Calibri</vt:lpstr>
      <vt:lpstr>等线</vt:lpstr>
      <vt:lpstr>微软雅黑</vt:lpstr>
      <vt:lpstr>Arial</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演示文稿3</dc:title>
  <dc:creator>柚子设计</dc:creator>
  <cp:keywords>MC-PPT模板</cp:keywords>
  <cp:lastModifiedBy>赵 呈亮</cp:lastModifiedBy>
  <cp:revision>35</cp:revision>
  <dcterms:created xsi:type="dcterms:W3CDTF">2018-11-08T00:18:00Z</dcterms:created>
  <dcterms:modified xsi:type="dcterms:W3CDTF">2021-06-19T02:46:37Z</dcterms:modified>
  <cp:category>模板</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0A2E3970139846CDB5C73954F2293127</vt:lpwstr>
  </property>
</Properties>
</file>